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57" r:id="rId4"/>
    <p:sldId id="258" r:id="rId5"/>
    <p:sldId id="260" r:id="rId6"/>
    <p:sldId id="261" r:id="rId7"/>
    <p:sldId id="262" r:id="rId8"/>
    <p:sldId id="263" r:id="rId9"/>
    <p:sldId id="264" r:id="rId10"/>
    <p:sldId id="265" r:id="rId11"/>
    <p:sldId id="266" r:id="rId12"/>
    <p:sldId id="267" r:id="rId13"/>
    <p:sldId id="279" r:id="rId14"/>
    <p:sldId id="276" r:id="rId15"/>
    <p:sldId id="277" r:id="rId16"/>
    <p:sldId id="281" r:id="rId17"/>
    <p:sldId id="269" r:id="rId18"/>
    <p:sldId id="270" r:id="rId19"/>
    <p:sldId id="271" r:id="rId20"/>
    <p:sldId id="282" r:id="rId21"/>
    <p:sldId id="272" r:id="rId22"/>
    <p:sldId id="273" r:id="rId23"/>
    <p:sldId id="274" r:id="rId24"/>
    <p:sldId id="275"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5" d="100"/>
          <a:sy n="65" d="100"/>
        </p:scale>
        <p:origin x="85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8114EF-3F25-49BB-A07A-22D211C440A0}"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US"/>
        </a:p>
      </dgm:t>
    </dgm:pt>
    <dgm:pt modelId="{07D2389A-7BF5-4549-95C7-B9232BB4454C}">
      <dgm:prSet phldrT="[Text]" custT="1"/>
      <dgm:spPr/>
      <dgm:t>
        <a:bodyPr/>
        <a:lstStyle/>
        <a:p>
          <a:r>
            <a:rPr lang="en-US" sz="1800" dirty="0">
              <a:latin typeface="Times New Roman" panose="02020603050405020304" pitchFamily="18" charset="0"/>
              <a:cs typeface="Times New Roman" panose="02020603050405020304" pitchFamily="18" charset="0"/>
            </a:rPr>
            <a:t>Trend</a:t>
          </a:r>
        </a:p>
        <a:p>
          <a:r>
            <a:rPr lang="en-US" sz="1800" dirty="0">
              <a:latin typeface="Times New Roman" panose="02020603050405020304" pitchFamily="18" charset="0"/>
              <a:cs typeface="Times New Roman" panose="02020603050405020304" pitchFamily="18" charset="0"/>
            </a:rPr>
            <a:t>(Web Of Science)</a:t>
          </a:r>
        </a:p>
      </dgm:t>
    </dgm:pt>
    <dgm:pt modelId="{FA6E2E48-8569-4240-A465-0385B37CCDD3}" type="parTrans" cxnId="{4092F802-BC0E-401B-8FBE-6FAA075C8939}">
      <dgm:prSet/>
      <dgm:spPr/>
      <dgm:t>
        <a:bodyPr/>
        <a:lstStyle/>
        <a:p>
          <a:endParaRPr lang="en-US" sz="1800" dirty="0"/>
        </a:p>
      </dgm:t>
    </dgm:pt>
    <dgm:pt modelId="{65EEDB47-04F3-425D-9A27-4D27B07565D6}" type="sibTrans" cxnId="{4092F802-BC0E-401B-8FBE-6FAA075C8939}">
      <dgm:prSet/>
      <dgm:spPr/>
      <dgm:t>
        <a:bodyPr/>
        <a:lstStyle/>
        <a:p>
          <a:endParaRPr lang="en-US" sz="1800" dirty="0"/>
        </a:p>
      </dgm:t>
    </dgm:pt>
    <dgm:pt modelId="{2D3A4B6A-FA1E-46D6-B818-A21C8D75375A}">
      <dgm:prSet phldrT="[Text]" custT="1"/>
      <dgm:spPr/>
      <dgm:t>
        <a:bodyPr/>
        <a:lstStyle/>
        <a:p>
          <a:r>
            <a:rPr lang="en-US" sz="1800" dirty="0">
              <a:latin typeface="Times New Roman" panose="02020603050405020304" pitchFamily="18" charset="0"/>
              <a:cs typeface="Times New Roman" panose="02020603050405020304" pitchFamily="18" charset="0"/>
            </a:rPr>
            <a:t>Authors</a:t>
          </a:r>
        </a:p>
      </dgm:t>
    </dgm:pt>
    <dgm:pt modelId="{62C04E8D-CFE6-47FE-B632-C61E9071D89B}" type="parTrans" cxnId="{D89AB251-F852-4859-86F2-7669099F946C}">
      <dgm:prSet/>
      <dgm:spPr/>
      <dgm:t>
        <a:bodyPr/>
        <a:lstStyle/>
        <a:p>
          <a:endParaRPr lang="en-US" sz="1800" dirty="0"/>
        </a:p>
      </dgm:t>
    </dgm:pt>
    <dgm:pt modelId="{4557ACB5-006E-49AE-BA1E-664D5D360A5D}" type="sibTrans" cxnId="{D89AB251-F852-4859-86F2-7669099F946C}">
      <dgm:prSet/>
      <dgm:spPr/>
      <dgm:t>
        <a:bodyPr/>
        <a:lstStyle/>
        <a:p>
          <a:endParaRPr lang="en-US" sz="1800" dirty="0"/>
        </a:p>
      </dgm:t>
    </dgm:pt>
    <dgm:pt modelId="{915C204E-17AF-47E5-B3DB-64DCCA1E447E}">
      <dgm:prSet phldrT="[Text]" custT="1"/>
      <dgm:spPr/>
      <dgm:t>
        <a:bodyPr/>
        <a:lstStyle/>
        <a:p>
          <a:r>
            <a:rPr lang="en-US" sz="1800" dirty="0">
              <a:latin typeface="Times New Roman" panose="02020603050405020304" pitchFamily="18" charset="0"/>
              <a:cs typeface="Times New Roman" panose="02020603050405020304" pitchFamily="18" charset="0"/>
            </a:rPr>
            <a:t>Institutions</a:t>
          </a:r>
        </a:p>
      </dgm:t>
    </dgm:pt>
    <dgm:pt modelId="{7C6BF71A-0A5B-4666-BD32-CCE50A1BE0A8}" type="parTrans" cxnId="{583C8843-31AB-4CF0-ADD9-02E5C7D99BDD}">
      <dgm:prSet/>
      <dgm:spPr/>
      <dgm:t>
        <a:bodyPr/>
        <a:lstStyle/>
        <a:p>
          <a:endParaRPr lang="en-US" sz="1800" dirty="0"/>
        </a:p>
      </dgm:t>
    </dgm:pt>
    <dgm:pt modelId="{41CDB762-C1E8-4320-99BB-CB308EB8C34C}" type="sibTrans" cxnId="{583C8843-31AB-4CF0-ADD9-02E5C7D99BDD}">
      <dgm:prSet/>
      <dgm:spPr/>
      <dgm:t>
        <a:bodyPr/>
        <a:lstStyle/>
        <a:p>
          <a:endParaRPr lang="en-US" sz="1800" dirty="0"/>
        </a:p>
      </dgm:t>
    </dgm:pt>
    <dgm:pt modelId="{39DFF708-C296-4C92-852A-D2DA619C6A79}">
      <dgm:prSet phldrT="[Text]" custT="1"/>
      <dgm:spPr/>
      <dgm:t>
        <a:bodyPr/>
        <a:lstStyle/>
        <a:p>
          <a:r>
            <a:rPr lang="en-US" sz="1800" dirty="0">
              <a:latin typeface="Times New Roman" panose="02020603050405020304" pitchFamily="18" charset="0"/>
              <a:cs typeface="Times New Roman" panose="02020603050405020304" pitchFamily="18" charset="0"/>
            </a:rPr>
            <a:t>Journals</a:t>
          </a:r>
        </a:p>
      </dgm:t>
    </dgm:pt>
    <dgm:pt modelId="{2B8F7E4D-679C-4B6C-9F12-4CFC9ADB751A}" type="parTrans" cxnId="{1EA04B8E-5EFB-4B20-AD4A-43440C46A8C7}">
      <dgm:prSet/>
      <dgm:spPr/>
      <dgm:t>
        <a:bodyPr/>
        <a:lstStyle/>
        <a:p>
          <a:endParaRPr lang="en-US" sz="1800" dirty="0"/>
        </a:p>
      </dgm:t>
    </dgm:pt>
    <dgm:pt modelId="{5B84953E-C5B0-40A7-9B43-3B7C584A7A18}" type="sibTrans" cxnId="{1EA04B8E-5EFB-4B20-AD4A-43440C46A8C7}">
      <dgm:prSet/>
      <dgm:spPr/>
      <dgm:t>
        <a:bodyPr/>
        <a:lstStyle/>
        <a:p>
          <a:endParaRPr lang="en-US" sz="1800" dirty="0"/>
        </a:p>
      </dgm:t>
    </dgm:pt>
    <dgm:pt modelId="{70C4D4FD-0834-4188-BB1E-F74C68354F3E}">
      <dgm:prSet phldrT="[Text]" custT="1"/>
      <dgm:spPr/>
      <dgm:t>
        <a:bodyPr/>
        <a:lstStyle/>
        <a:p>
          <a:r>
            <a:rPr lang="en-US" sz="1800" dirty="0">
              <a:latin typeface="Times New Roman" panose="02020603050405020304" pitchFamily="18" charset="0"/>
              <a:cs typeface="Times New Roman" panose="02020603050405020304" pitchFamily="18" charset="0"/>
            </a:rPr>
            <a:t>Funders</a:t>
          </a:r>
        </a:p>
      </dgm:t>
    </dgm:pt>
    <dgm:pt modelId="{EA830080-3CEA-499E-91F8-4CDB0402F823}" type="parTrans" cxnId="{EE6832CE-917A-4DB9-A1FF-643CFB5E0FDD}">
      <dgm:prSet/>
      <dgm:spPr/>
      <dgm:t>
        <a:bodyPr/>
        <a:lstStyle/>
        <a:p>
          <a:endParaRPr lang="en-US" sz="1800" dirty="0"/>
        </a:p>
      </dgm:t>
    </dgm:pt>
    <dgm:pt modelId="{6A25B150-F0B3-4F83-947F-78F51DD0CC34}" type="sibTrans" cxnId="{EE6832CE-917A-4DB9-A1FF-643CFB5E0FDD}">
      <dgm:prSet/>
      <dgm:spPr/>
      <dgm:t>
        <a:bodyPr/>
        <a:lstStyle/>
        <a:p>
          <a:endParaRPr lang="en-US" sz="1800" dirty="0"/>
        </a:p>
      </dgm:t>
    </dgm:pt>
    <dgm:pt modelId="{6A5AE9D0-90B8-4E6F-B644-633C7D5FD722}">
      <dgm:prSet phldrT="[Text]" custT="1"/>
      <dgm:spPr/>
      <dgm:t>
        <a:bodyPr/>
        <a:lstStyle/>
        <a:p>
          <a:r>
            <a:rPr lang="en-US" sz="1800" dirty="0">
              <a:latin typeface="Times New Roman" panose="02020603050405020304" pitchFamily="18" charset="0"/>
              <a:cs typeface="Times New Roman" panose="02020603050405020304" pitchFamily="18" charset="0"/>
            </a:rPr>
            <a:t>Countries</a:t>
          </a:r>
        </a:p>
      </dgm:t>
    </dgm:pt>
    <dgm:pt modelId="{03CE12A1-A666-4FC3-891F-EE5061842845}" type="parTrans" cxnId="{61057DF1-20FD-4A22-AB84-361D7F08E7F7}">
      <dgm:prSet/>
      <dgm:spPr/>
      <dgm:t>
        <a:bodyPr/>
        <a:lstStyle/>
        <a:p>
          <a:endParaRPr lang="en-US" sz="1800" dirty="0"/>
        </a:p>
      </dgm:t>
    </dgm:pt>
    <dgm:pt modelId="{C71EDD13-7B87-4BFF-9AB6-740C6F534B53}" type="sibTrans" cxnId="{61057DF1-20FD-4A22-AB84-361D7F08E7F7}">
      <dgm:prSet/>
      <dgm:spPr/>
      <dgm:t>
        <a:bodyPr/>
        <a:lstStyle/>
        <a:p>
          <a:endParaRPr lang="en-US" sz="1800" dirty="0"/>
        </a:p>
      </dgm:t>
    </dgm:pt>
    <dgm:pt modelId="{5340DD32-E517-4A9A-8154-8427CAD71830}" type="pres">
      <dgm:prSet presAssocID="{528114EF-3F25-49BB-A07A-22D211C440A0}" presName="composite" presStyleCnt="0">
        <dgm:presLayoutVars>
          <dgm:chMax val="1"/>
          <dgm:dir/>
          <dgm:resizeHandles val="exact"/>
        </dgm:presLayoutVars>
      </dgm:prSet>
      <dgm:spPr/>
    </dgm:pt>
    <dgm:pt modelId="{42373A7E-8CC8-4FAE-BA59-0BB22A5748FB}" type="pres">
      <dgm:prSet presAssocID="{528114EF-3F25-49BB-A07A-22D211C440A0}" presName="radial" presStyleCnt="0">
        <dgm:presLayoutVars>
          <dgm:animLvl val="ctr"/>
        </dgm:presLayoutVars>
      </dgm:prSet>
      <dgm:spPr/>
    </dgm:pt>
    <dgm:pt modelId="{630D5A5D-7116-41DE-8AB7-27FA7EF489D4}" type="pres">
      <dgm:prSet presAssocID="{07D2389A-7BF5-4549-95C7-B9232BB4454C}" presName="centerShape" presStyleLbl="vennNode1" presStyleIdx="0" presStyleCnt="6"/>
      <dgm:spPr/>
    </dgm:pt>
    <dgm:pt modelId="{33331335-13B1-41AB-9A84-4764B1CECC2E}" type="pres">
      <dgm:prSet presAssocID="{2D3A4B6A-FA1E-46D6-B818-A21C8D75375A}" presName="node" presStyleLbl="vennNode1" presStyleIdx="1" presStyleCnt="6" custScaleX="117987" custScaleY="120264">
        <dgm:presLayoutVars>
          <dgm:bulletEnabled val="1"/>
        </dgm:presLayoutVars>
      </dgm:prSet>
      <dgm:spPr/>
    </dgm:pt>
    <dgm:pt modelId="{DAF813C6-956C-4E51-B252-C353D721618C}" type="pres">
      <dgm:prSet presAssocID="{915C204E-17AF-47E5-B3DB-64DCCA1E447E}" presName="node" presStyleLbl="vennNode1" presStyleIdx="2" presStyleCnt="6" custScaleX="133622" custScaleY="141807">
        <dgm:presLayoutVars>
          <dgm:bulletEnabled val="1"/>
        </dgm:presLayoutVars>
      </dgm:prSet>
      <dgm:spPr/>
    </dgm:pt>
    <dgm:pt modelId="{CB28F544-02A9-4CD8-A719-D58C766E7009}" type="pres">
      <dgm:prSet presAssocID="{39DFF708-C296-4C92-852A-D2DA619C6A79}" presName="node" presStyleLbl="vennNode1" presStyleIdx="3" presStyleCnt="6" custScaleX="116466" custScaleY="113610">
        <dgm:presLayoutVars>
          <dgm:bulletEnabled val="1"/>
        </dgm:presLayoutVars>
      </dgm:prSet>
      <dgm:spPr/>
    </dgm:pt>
    <dgm:pt modelId="{EC49D7CA-00B4-45FC-A4FA-683DCE2FD86E}" type="pres">
      <dgm:prSet presAssocID="{70C4D4FD-0834-4188-BB1E-F74C68354F3E}" presName="node" presStyleLbl="vennNode1" presStyleIdx="4" presStyleCnt="6" custScaleX="134610" custScaleY="113999">
        <dgm:presLayoutVars>
          <dgm:bulletEnabled val="1"/>
        </dgm:presLayoutVars>
      </dgm:prSet>
      <dgm:spPr/>
    </dgm:pt>
    <dgm:pt modelId="{FF9BC86E-57D7-4997-B9F3-62F742A3D033}" type="pres">
      <dgm:prSet presAssocID="{6A5AE9D0-90B8-4E6F-B644-633C7D5FD722}" presName="node" presStyleLbl="vennNode1" presStyleIdx="5" presStyleCnt="6" custScaleX="134999" custScaleY="122706">
        <dgm:presLayoutVars>
          <dgm:bulletEnabled val="1"/>
        </dgm:presLayoutVars>
      </dgm:prSet>
      <dgm:spPr/>
    </dgm:pt>
  </dgm:ptLst>
  <dgm:cxnLst>
    <dgm:cxn modelId="{4092F802-BC0E-401B-8FBE-6FAA075C8939}" srcId="{528114EF-3F25-49BB-A07A-22D211C440A0}" destId="{07D2389A-7BF5-4549-95C7-B9232BB4454C}" srcOrd="0" destOrd="0" parTransId="{FA6E2E48-8569-4240-A465-0385B37CCDD3}" sibTransId="{65EEDB47-04F3-425D-9A27-4D27B07565D6}"/>
    <dgm:cxn modelId="{03352C10-FA46-4B4D-A85E-11FCF2727094}" type="presOf" srcId="{528114EF-3F25-49BB-A07A-22D211C440A0}" destId="{5340DD32-E517-4A9A-8154-8427CAD71830}" srcOrd="0" destOrd="0" presId="urn:microsoft.com/office/officeart/2005/8/layout/radial3"/>
    <dgm:cxn modelId="{9A88C02B-06B9-49EA-8A28-8D34FDA777E7}" type="presOf" srcId="{39DFF708-C296-4C92-852A-D2DA619C6A79}" destId="{CB28F544-02A9-4CD8-A719-D58C766E7009}" srcOrd="0" destOrd="0" presId="urn:microsoft.com/office/officeart/2005/8/layout/radial3"/>
    <dgm:cxn modelId="{3EAA5E2C-15E3-4A4A-B500-9AE95A2D0F75}" type="presOf" srcId="{07D2389A-7BF5-4549-95C7-B9232BB4454C}" destId="{630D5A5D-7116-41DE-8AB7-27FA7EF489D4}" srcOrd="0" destOrd="0" presId="urn:microsoft.com/office/officeart/2005/8/layout/radial3"/>
    <dgm:cxn modelId="{B6ACFA31-B085-4D4F-8270-3CEAE122AA61}" type="presOf" srcId="{6A5AE9D0-90B8-4E6F-B644-633C7D5FD722}" destId="{FF9BC86E-57D7-4997-B9F3-62F742A3D033}" srcOrd="0" destOrd="0" presId="urn:microsoft.com/office/officeart/2005/8/layout/radial3"/>
    <dgm:cxn modelId="{5A570D3F-5F11-4BA2-BDB3-95F46DA8E997}" type="presOf" srcId="{915C204E-17AF-47E5-B3DB-64DCCA1E447E}" destId="{DAF813C6-956C-4E51-B252-C353D721618C}" srcOrd="0" destOrd="0" presId="urn:microsoft.com/office/officeart/2005/8/layout/radial3"/>
    <dgm:cxn modelId="{583C8843-31AB-4CF0-ADD9-02E5C7D99BDD}" srcId="{07D2389A-7BF5-4549-95C7-B9232BB4454C}" destId="{915C204E-17AF-47E5-B3DB-64DCCA1E447E}" srcOrd="1" destOrd="0" parTransId="{7C6BF71A-0A5B-4666-BD32-CCE50A1BE0A8}" sibTransId="{41CDB762-C1E8-4320-99BB-CB308EB8C34C}"/>
    <dgm:cxn modelId="{12AE1F6F-B310-401B-93FF-9AD1787ED9A9}" type="presOf" srcId="{2D3A4B6A-FA1E-46D6-B818-A21C8D75375A}" destId="{33331335-13B1-41AB-9A84-4764B1CECC2E}" srcOrd="0" destOrd="0" presId="urn:microsoft.com/office/officeart/2005/8/layout/radial3"/>
    <dgm:cxn modelId="{D89AB251-F852-4859-86F2-7669099F946C}" srcId="{07D2389A-7BF5-4549-95C7-B9232BB4454C}" destId="{2D3A4B6A-FA1E-46D6-B818-A21C8D75375A}" srcOrd="0" destOrd="0" parTransId="{62C04E8D-CFE6-47FE-B632-C61E9071D89B}" sibTransId="{4557ACB5-006E-49AE-BA1E-664D5D360A5D}"/>
    <dgm:cxn modelId="{1EA04B8E-5EFB-4B20-AD4A-43440C46A8C7}" srcId="{07D2389A-7BF5-4549-95C7-B9232BB4454C}" destId="{39DFF708-C296-4C92-852A-D2DA619C6A79}" srcOrd="2" destOrd="0" parTransId="{2B8F7E4D-679C-4B6C-9F12-4CFC9ADB751A}" sibTransId="{5B84953E-C5B0-40A7-9B43-3B7C584A7A18}"/>
    <dgm:cxn modelId="{EE6832CE-917A-4DB9-A1FF-643CFB5E0FDD}" srcId="{07D2389A-7BF5-4549-95C7-B9232BB4454C}" destId="{70C4D4FD-0834-4188-BB1E-F74C68354F3E}" srcOrd="3" destOrd="0" parTransId="{EA830080-3CEA-499E-91F8-4CDB0402F823}" sibTransId="{6A25B150-F0B3-4F83-947F-78F51DD0CC34}"/>
    <dgm:cxn modelId="{C05ADDEB-B11A-4DB4-8161-747D80F0ADD2}" type="presOf" srcId="{70C4D4FD-0834-4188-BB1E-F74C68354F3E}" destId="{EC49D7CA-00B4-45FC-A4FA-683DCE2FD86E}" srcOrd="0" destOrd="0" presId="urn:microsoft.com/office/officeart/2005/8/layout/radial3"/>
    <dgm:cxn modelId="{61057DF1-20FD-4A22-AB84-361D7F08E7F7}" srcId="{07D2389A-7BF5-4549-95C7-B9232BB4454C}" destId="{6A5AE9D0-90B8-4E6F-B644-633C7D5FD722}" srcOrd="4" destOrd="0" parTransId="{03CE12A1-A666-4FC3-891F-EE5061842845}" sibTransId="{C71EDD13-7B87-4BFF-9AB6-740C6F534B53}"/>
    <dgm:cxn modelId="{0C3F029B-5904-42BA-8AFC-75CDC94555AA}" type="presParOf" srcId="{5340DD32-E517-4A9A-8154-8427CAD71830}" destId="{42373A7E-8CC8-4FAE-BA59-0BB22A5748FB}" srcOrd="0" destOrd="0" presId="urn:microsoft.com/office/officeart/2005/8/layout/radial3"/>
    <dgm:cxn modelId="{1AB01E1A-088B-48D6-97D8-D2A45337CB16}" type="presParOf" srcId="{42373A7E-8CC8-4FAE-BA59-0BB22A5748FB}" destId="{630D5A5D-7116-41DE-8AB7-27FA7EF489D4}" srcOrd="0" destOrd="0" presId="urn:microsoft.com/office/officeart/2005/8/layout/radial3"/>
    <dgm:cxn modelId="{62DA8E2B-64BB-4BA0-838F-3987CC1E9D11}" type="presParOf" srcId="{42373A7E-8CC8-4FAE-BA59-0BB22A5748FB}" destId="{33331335-13B1-41AB-9A84-4764B1CECC2E}" srcOrd="1" destOrd="0" presId="urn:microsoft.com/office/officeart/2005/8/layout/radial3"/>
    <dgm:cxn modelId="{18615628-FAE4-4FC1-9E37-218254B7E795}" type="presParOf" srcId="{42373A7E-8CC8-4FAE-BA59-0BB22A5748FB}" destId="{DAF813C6-956C-4E51-B252-C353D721618C}" srcOrd="2" destOrd="0" presId="urn:microsoft.com/office/officeart/2005/8/layout/radial3"/>
    <dgm:cxn modelId="{2F63AC03-87A9-4B7F-812C-664D2DD561BF}" type="presParOf" srcId="{42373A7E-8CC8-4FAE-BA59-0BB22A5748FB}" destId="{CB28F544-02A9-4CD8-A719-D58C766E7009}" srcOrd="3" destOrd="0" presId="urn:microsoft.com/office/officeart/2005/8/layout/radial3"/>
    <dgm:cxn modelId="{F083871E-1791-4B02-A2AC-1D64F83B4FEF}" type="presParOf" srcId="{42373A7E-8CC8-4FAE-BA59-0BB22A5748FB}" destId="{EC49D7CA-00B4-45FC-A4FA-683DCE2FD86E}" srcOrd="4" destOrd="0" presId="urn:microsoft.com/office/officeart/2005/8/layout/radial3"/>
    <dgm:cxn modelId="{D4B94B7C-1ACC-4786-BEE4-B82B1DBFC76B}" type="presParOf" srcId="{42373A7E-8CC8-4FAE-BA59-0BB22A5748FB}" destId="{FF9BC86E-57D7-4997-B9F3-62F742A3D033}"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D5A5D-7116-41DE-8AB7-27FA7EF489D4}">
      <dsp:nvSpPr>
        <dsp:cNvPr id="0" name=""/>
        <dsp:cNvSpPr/>
      </dsp:nvSpPr>
      <dsp:spPr>
        <a:xfrm>
          <a:off x="4369274" y="1600268"/>
          <a:ext cx="3643414" cy="364341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Trend</a:t>
          </a:r>
        </a:p>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(Web Of Science)</a:t>
          </a:r>
        </a:p>
      </dsp:txBody>
      <dsp:txXfrm>
        <a:off x="4902840" y="2133834"/>
        <a:ext cx="2576282" cy="2576282"/>
      </dsp:txXfrm>
    </dsp:sp>
    <dsp:sp modelId="{33331335-13B1-41AB-9A84-4764B1CECC2E}">
      <dsp:nvSpPr>
        <dsp:cNvPr id="0" name=""/>
        <dsp:cNvSpPr/>
      </dsp:nvSpPr>
      <dsp:spPr>
        <a:xfrm>
          <a:off x="5116292" y="-43634"/>
          <a:ext cx="2149377" cy="2190857"/>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Authors</a:t>
          </a:r>
        </a:p>
      </dsp:txBody>
      <dsp:txXfrm>
        <a:off x="5431061" y="277210"/>
        <a:ext cx="1519839" cy="1549169"/>
      </dsp:txXfrm>
    </dsp:sp>
    <dsp:sp modelId="{DAF813C6-956C-4E51-B252-C353D721618C}">
      <dsp:nvSpPr>
        <dsp:cNvPr id="0" name=""/>
        <dsp:cNvSpPr/>
      </dsp:nvSpPr>
      <dsp:spPr>
        <a:xfrm>
          <a:off x="7228057" y="1397894"/>
          <a:ext cx="2434201" cy="258330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Institutions</a:t>
          </a:r>
        </a:p>
      </dsp:txBody>
      <dsp:txXfrm>
        <a:off x="7584537" y="1776211"/>
        <a:ext cx="1721241" cy="1826674"/>
      </dsp:txXfrm>
    </dsp:sp>
    <dsp:sp modelId="{CB28F544-02A9-4CD8-A719-D58C766E7009}">
      <dsp:nvSpPr>
        <dsp:cNvPr id="0" name=""/>
        <dsp:cNvSpPr/>
      </dsp:nvSpPr>
      <dsp:spPr>
        <a:xfrm>
          <a:off x="6523304" y="4304671"/>
          <a:ext cx="2121669" cy="206964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Journals</a:t>
          </a:r>
        </a:p>
      </dsp:txBody>
      <dsp:txXfrm>
        <a:off x="6834015" y="4607763"/>
        <a:ext cx="1500247" cy="1463457"/>
      </dsp:txXfrm>
    </dsp:sp>
    <dsp:sp modelId="{EC49D7CA-00B4-45FC-A4FA-683DCE2FD86E}">
      <dsp:nvSpPr>
        <dsp:cNvPr id="0" name=""/>
        <dsp:cNvSpPr/>
      </dsp:nvSpPr>
      <dsp:spPr>
        <a:xfrm>
          <a:off x="3571724" y="4301128"/>
          <a:ext cx="2452199" cy="2076727"/>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Funders</a:t>
          </a:r>
        </a:p>
      </dsp:txBody>
      <dsp:txXfrm>
        <a:off x="3930840" y="4605258"/>
        <a:ext cx="1733967" cy="1468467"/>
      </dsp:txXfrm>
    </dsp:sp>
    <dsp:sp modelId="{FF9BC86E-57D7-4997-B9F3-62F742A3D033}">
      <dsp:nvSpPr>
        <dsp:cNvPr id="0" name=""/>
        <dsp:cNvSpPr/>
      </dsp:nvSpPr>
      <dsp:spPr>
        <a:xfrm>
          <a:off x="2707162" y="1571876"/>
          <a:ext cx="2459286" cy="2235343"/>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Countries</a:t>
          </a:r>
        </a:p>
      </dsp:txBody>
      <dsp:txXfrm>
        <a:off x="3067316" y="1899234"/>
        <a:ext cx="1738978" cy="1580627"/>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4115561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7385650-F2EA-4A45-8877-A23408D24140}"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410037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735453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413410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4204155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7385650-F2EA-4A45-8877-A23408D24140}" type="datetimeFigureOut">
              <a:rPr lang="en-US" smtClean="0"/>
              <a:t>10/12/2021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854199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7385650-F2EA-4A45-8877-A23408D24140}" type="datetimeFigureOut">
              <a:rPr lang="en-US" smtClean="0"/>
              <a:t>10/12/2021</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321860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23101980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486638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001196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7385650-F2EA-4A45-8877-A23408D24140}"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976625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7385650-F2EA-4A45-8877-A23408D24140}"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557005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385650-F2EA-4A45-8877-A23408D24140}" type="datetimeFigureOut">
              <a:rPr lang="en-US" smtClean="0"/>
              <a:t>10/12/2021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602564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7385650-F2EA-4A45-8877-A23408D24140}" type="datetimeFigureOut">
              <a:rPr lang="en-US" smtClean="0"/>
              <a:t>10/12/2021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33735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85650-F2EA-4A45-8877-A23408D24140}" type="datetimeFigureOut">
              <a:rPr lang="en-US" smtClean="0"/>
              <a:t>10/12/2021</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364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7385650-F2EA-4A45-8877-A23408D24140}"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2767614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7385650-F2EA-4A45-8877-A23408D24140}"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E09669C-8355-45BE-9E78-7D3CD56D8261}" type="slidenum">
              <a:rPr lang="en-US" smtClean="0"/>
              <a:t>‹#›</a:t>
            </a:fld>
            <a:endParaRPr lang="en-US"/>
          </a:p>
        </p:txBody>
      </p:sp>
    </p:spTree>
    <p:extLst>
      <p:ext uri="{BB962C8B-B14F-4D97-AF65-F5344CB8AC3E}">
        <p14:creationId xmlns:p14="http://schemas.microsoft.com/office/powerpoint/2010/main" val="131171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37385650-F2EA-4A45-8877-A23408D24140}" type="datetimeFigureOut">
              <a:rPr lang="en-US" smtClean="0"/>
              <a:t>10/12/2021</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AE09669C-8355-45BE-9E78-7D3CD56D8261}" type="slidenum">
              <a:rPr lang="en-US" smtClean="0"/>
              <a:t>‹#›</a:t>
            </a:fld>
            <a:endParaRPr lang="en-US"/>
          </a:p>
        </p:txBody>
      </p:sp>
    </p:spTree>
    <p:extLst>
      <p:ext uri="{BB962C8B-B14F-4D97-AF65-F5344CB8AC3E}">
        <p14:creationId xmlns:p14="http://schemas.microsoft.com/office/powerpoint/2010/main" val="12893022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esi.help.clarivate.com/Content/journal-list.htm?Highlight=esi%20journal%20lis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7786E-69EB-4DF0-B1B3-BD231961A36E}"/>
              </a:ext>
            </a:extLst>
          </p:cNvPr>
          <p:cNvSpPr>
            <a:spLocks noGrp="1"/>
          </p:cNvSpPr>
          <p:nvPr>
            <p:ph type="ctrTitle"/>
          </p:nvPr>
        </p:nvSpPr>
        <p:spPr>
          <a:xfrm>
            <a:off x="943897" y="2286000"/>
            <a:ext cx="10264877" cy="1885729"/>
          </a:xfrm>
        </p:spPr>
        <p:txBody>
          <a:bodyPr/>
          <a:lstStyle/>
          <a:p>
            <a:pPr algn="justLow" rtl="1"/>
            <a:r>
              <a:rPr lang="fa-IR" dirty="0"/>
              <a:t>آشنایی با موضوعات داغ، مقالات داغ،</a:t>
            </a:r>
            <a:r>
              <a:rPr lang="en-US" dirty="0"/>
              <a:t>Research front </a:t>
            </a:r>
            <a:r>
              <a:rPr lang="fa-IR" dirty="0"/>
              <a:t> و </a:t>
            </a:r>
            <a:r>
              <a:rPr lang="en-US" dirty="0"/>
              <a:t>Trends</a:t>
            </a:r>
          </a:p>
        </p:txBody>
      </p:sp>
      <p:sp>
        <p:nvSpPr>
          <p:cNvPr id="3" name="Subtitle 2">
            <a:extLst>
              <a:ext uri="{FF2B5EF4-FFF2-40B4-BE49-F238E27FC236}">
                <a16:creationId xmlns:a16="http://schemas.microsoft.com/office/drawing/2014/main" id="{0E4D1632-EFCD-4C65-B9F0-45B2C2409F4A}"/>
              </a:ext>
            </a:extLst>
          </p:cNvPr>
          <p:cNvSpPr>
            <a:spLocks noGrp="1"/>
          </p:cNvSpPr>
          <p:nvPr>
            <p:ph type="subTitle" idx="1"/>
          </p:nvPr>
        </p:nvSpPr>
        <p:spPr>
          <a:xfrm>
            <a:off x="1154955" y="4586748"/>
            <a:ext cx="8825658" cy="1356852"/>
          </a:xfrm>
        </p:spPr>
        <p:txBody>
          <a:bodyPr>
            <a:normAutofit fontScale="92500" lnSpcReduction="20000"/>
          </a:bodyPr>
          <a:lstStyle/>
          <a:p>
            <a:pPr algn="ctr" rtl="1"/>
            <a:r>
              <a:rPr lang="fa-IR" sz="3500" b="1" dirty="0">
                <a:solidFill>
                  <a:schemeClr val="bg1"/>
                </a:solidFill>
                <a:cs typeface="B Nazanin" panose="00000400000000000000" pitchFamily="2" charset="-78"/>
              </a:rPr>
              <a:t>محبوبه خراسانی</a:t>
            </a:r>
          </a:p>
          <a:p>
            <a:pPr algn="ctr" rtl="1"/>
            <a:r>
              <a:rPr lang="fa-IR" sz="2400" b="1" dirty="0">
                <a:solidFill>
                  <a:schemeClr val="bg1"/>
                </a:solidFill>
                <a:cs typeface="B Nazanin" panose="00000400000000000000" pitchFamily="2" charset="-78"/>
              </a:rPr>
              <a:t>دکتری علم اطلاعات و دانش شناسی</a:t>
            </a:r>
          </a:p>
          <a:p>
            <a:pPr algn="ctr" rtl="1"/>
            <a:r>
              <a:rPr lang="en-US" sz="2400" cap="none" dirty="0">
                <a:solidFill>
                  <a:schemeClr val="bg1"/>
                </a:solidFill>
                <a:latin typeface="Times New Roman" panose="02020603050405020304" pitchFamily="18" charset="0"/>
                <a:cs typeface="Times New Roman" panose="02020603050405020304" pitchFamily="18" charset="0"/>
              </a:rPr>
              <a:t>khorasani164@gmail.com</a:t>
            </a:r>
          </a:p>
          <a:p>
            <a:endParaRPr lang="en-US" dirty="0"/>
          </a:p>
        </p:txBody>
      </p:sp>
      <p:pic>
        <p:nvPicPr>
          <p:cNvPr id="4" name="Picture 3">
            <a:extLst>
              <a:ext uri="{FF2B5EF4-FFF2-40B4-BE49-F238E27FC236}">
                <a16:creationId xmlns:a16="http://schemas.microsoft.com/office/drawing/2014/main" id="{C3EF1202-CA65-47F8-A71F-CFFDC90D88A0}"/>
              </a:ext>
            </a:extLst>
          </p:cNvPr>
          <p:cNvPicPr>
            <a:picLocks noChangeAspect="1"/>
          </p:cNvPicPr>
          <p:nvPr/>
        </p:nvPicPr>
        <p:blipFill>
          <a:blip r:embed="rId2"/>
          <a:stretch>
            <a:fillRect/>
          </a:stretch>
        </p:blipFill>
        <p:spPr>
          <a:xfrm>
            <a:off x="9936284" y="-49489"/>
            <a:ext cx="2255716" cy="2091109"/>
          </a:xfrm>
          <a:prstGeom prst="rect">
            <a:avLst/>
          </a:prstGeom>
        </p:spPr>
      </p:pic>
    </p:spTree>
    <p:extLst>
      <p:ext uri="{BB962C8B-B14F-4D97-AF65-F5344CB8AC3E}">
        <p14:creationId xmlns:p14="http://schemas.microsoft.com/office/powerpoint/2010/main" val="29904567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BA4C5-AC75-4A52-8495-5863FD6EA00D}"/>
              </a:ext>
            </a:extLst>
          </p:cNvPr>
          <p:cNvSpPr>
            <a:spLocks noGrp="1"/>
          </p:cNvSpPr>
          <p:nvPr>
            <p:ph type="title"/>
          </p:nvPr>
        </p:nvSpPr>
        <p:spPr>
          <a:xfrm>
            <a:off x="941696" y="973668"/>
            <a:ext cx="9567080" cy="706964"/>
          </a:xfrm>
        </p:spPr>
        <p:txBody>
          <a:bodyPr/>
          <a:lstStyle/>
          <a:p>
            <a:pPr algn="r" rtl="1"/>
            <a:r>
              <a:rPr lang="fa-IR" dirty="0">
                <a:latin typeface="Times New Roman" panose="02020603050405020304" pitchFamily="18" charset="0"/>
                <a:cs typeface="B Nazanin" panose="00000400000000000000" pitchFamily="2" charset="-78"/>
              </a:rPr>
              <a:t>تعیین درجه کیفی مقالات در</a:t>
            </a:r>
            <a:r>
              <a:rPr lang="en-US" dirty="0">
                <a:latin typeface="Times New Roman" panose="02020603050405020304" pitchFamily="18" charset="0"/>
                <a:cs typeface="B Nazanin" panose="00000400000000000000" pitchFamily="2" charset="-78"/>
              </a:rPr>
              <a:t> Field baseline</a:t>
            </a:r>
          </a:p>
        </p:txBody>
      </p:sp>
      <p:sp>
        <p:nvSpPr>
          <p:cNvPr id="3" name="Content Placeholder 2">
            <a:extLst>
              <a:ext uri="{FF2B5EF4-FFF2-40B4-BE49-F238E27FC236}">
                <a16:creationId xmlns:a16="http://schemas.microsoft.com/office/drawing/2014/main" id="{6950D1AF-2D21-40A1-9167-C0935B28CAE1}"/>
              </a:ext>
            </a:extLst>
          </p:cNvPr>
          <p:cNvSpPr>
            <a:spLocks noGrp="1"/>
          </p:cNvSpPr>
          <p:nvPr>
            <p:ph idx="1"/>
          </p:nvPr>
        </p:nvSpPr>
        <p:spPr>
          <a:xfrm>
            <a:off x="614149" y="2333767"/>
            <a:ext cx="10467833" cy="3686033"/>
          </a:xfrm>
        </p:spPr>
        <p:txBody>
          <a:bodyPr>
            <a:normAutofit/>
          </a:bodyPr>
          <a:lstStyle/>
          <a:p>
            <a:pPr algn="justLow" rtl="1"/>
            <a:r>
              <a:rPr lang="fa-IR" sz="2000" dirty="0">
                <a:latin typeface="Times New Roman" panose="02020603050405020304" pitchFamily="18" charset="0"/>
                <a:cs typeface="B Nazanin" panose="00000400000000000000" pitchFamily="2" charset="-78"/>
              </a:rPr>
              <a:t>برای تعیین طبقه کیفی یک مقاله (0.01% ، 0.1%، 1%، 10%، 20% یا 50% برتر) ابتدا باید سال انتشار مقاله، رشته موضوعی مقاله، تعداد استنادهای دریافتی مقاله را تعیین و سپس از جدول طبقه‌بندی کیفی مقالات در پایگاه </a:t>
            </a:r>
            <a:r>
              <a:rPr lang="en-US" sz="2000" dirty="0">
                <a:latin typeface="Times New Roman" panose="02020603050405020304" pitchFamily="18" charset="0"/>
                <a:cs typeface="B Nazanin" panose="00000400000000000000" pitchFamily="2" charset="-78"/>
              </a:rPr>
              <a:t>ESI</a:t>
            </a:r>
            <a:r>
              <a:rPr lang="fa-IR" sz="2000" dirty="0">
                <a:latin typeface="Times New Roman" panose="02020603050405020304" pitchFamily="18" charset="0"/>
                <a:cs typeface="B Nazanin" panose="00000400000000000000" pitchFamily="2" charset="-78"/>
              </a:rPr>
              <a:t> برای تعیین طبقه کیفی مقاله استفاده کنیم.</a:t>
            </a:r>
            <a:endParaRPr lang="en-US" sz="2000" dirty="0">
              <a:latin typeface="Times New Roman" panose="02020603050405020304" pitchFamily="18" charset="0"/>
              <a:cs typeface="B Nazanin" panose="00000400000000000000" pitchFamily="2" charset="-78"/>
            </a:endParaRPr>
          </a:p>
          <a:p>
            <a:pPr algn="justLow" rtl="1"/>
            <a:r>
              <a:rPr lang="fa-IR" sz="2000" dirty="0">
                <a:latin typeface="Times New Roman" panose="02020603050405020304" pitchFamily="18" charset="0"/>
                <a:cs typeface="B Nazanin" panose="00000400000000000000" pitchFamily="2" charset="-78"/>
              </a:rPr>
              <a:t>اطلاعات جدول طبقه بندی کیفی دوماهی یکبار روزآمد می‌شود. این جدول حاوی تعداد استنادهای لازم برای قرار گرفتن در یک طبقه کیفی است، بنایراین همیشه باید از آخرین اطلاعات روزآمد شده استفاده نمایید.</a:t>
            </a:r>
          </a:p>
          <a:p>
            <a:pPr algn="justLow" rtl="1"/>
            <a:r>
              <a:rPr lang="fa-IR" sz="2000" dirty="0">
                <a:latin typeface="Times New Roman" panose="02020603050405020304" pitchFamily="18" charset="0"/>
                <a:cs typeface="B Nazanin" panose="00000400000000000000" pitchFamily="2" charset="-78"/>
              </a:rPr>
              <a:t>برای اطلاع از طبقه بندی مجلات در حوزه های موضوعی 22 گانه به آدرس زیر مراجعه کرده و فایل اکسل را دانلود نمایید.</a:t>
            </a:r>
          </a:p>
          <a:p>
            <a:pPr algn="justLow" rtl="1"/>
            <a:r>
              <a:rPr lang="en-US" sz="2000" dirty="0">
                <a:latin typeface="Times New Roman" panose="02020603050405020304" pitchFamily="18" charset="0"/>
                <a:cs typeface="B Nazanin" panose="00000400000000000000" pitchFamily="2" charset="-78"/>
                <a:hlinkClick r:id="rId2"/>
              </a:rPr>
              <a:t>http://esi.help.clarivate.com/Content/journal-list.htm?Highlight=esi%20journal%20list</a:t>
            </a:r>
            <a:r>
              <a:rPr lang="en-US" sz="2000" dirty="0">
                <a:latin typeface="Times New Roman" panose="02020603050405020304" pitchFamily="18" charset="0"/>
                <a:cs typeface="B Nazanin" panose="00000400000000000000" pitchFamily="2" charset="-78"/>
              </a:rPr>
              <a:t> </a:t>
            </a:r>
            <a:endParaRPr lang="fa-IR" sz="2000" dirty="0">
              <a:latin typeface="Times New Roman" panose="02020603050405020304" pitchFamily="18" charset="0"/>
              <a:cs typeface="B Nazanin" panose="00000400000000000000" pitchFamily="2" charset="-78"/>
            </a:endParaRPr>
          </a:p>
          <a:p>
            <a:pPr algn="justLow" rtl="1"/>
            <a:endParaRPr lang="en-US" sz="2000"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518152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383666-0EC8-4F57-94BE-780BEA74FD64}"/>
              </a:ext>
            </a:extLst>
          </p:cNvPr>
          <p:cNvPicPr>
            <a:picLocks noChangeAspect="1"/>
          </p:cNvPicPr>
          <p:nvPr/>
        </p:nvPicPr>
        <p:blipFill rotWithShape="1">
          <a:blip r:embed="rId2">
            <a:extLst>
              <a:ext uri="{28A0092B-C50C-407E-A947-70E740481C1C}">
                <a14:useLocalDpi xmlns:a14="http://schemas.microsoft.com/office/drawing/2010/main" val="0"/>
              </a:ext>
            </a:extLst>
          </a:blip>
          <a:srcRect t="2555"/>
          <a:stretch/>
        </p:blipFill>
        <p:spPr>
          <a:xfrm>
            <a:off x="1585628" y="341195"/>
            <a:ext cx="8829675" cy="5949499"/>
          </a:xfrm>
          <a:prstGeom prst="rect">
            <a:avLst/>
          </a:prstGeom>
        </p:spPr>
      </p:pic>
    </p:spTree>
    <p:extLst>
      <p:ext uri="{BB962C8B-B14F-4D97-AF65-F5344CB8AC3E}">
        <p14:creationId xmlns:p14="http://schemas.microsoft.com/office/powerpoint/2010/main" val="1668099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7CD5D-D666-468F-B5BE-59CC7105B552}"/>
              </a:ext>
            </a:extLst>
          </p:cNvPr>
          <p:cNvSpPr>
            <a:spLocks noGrp="1"/>
          </p:cNvSpPr>
          <p:nvPr>
            <p:ph type="title"/>
          </p:nvPr>
        </p:nvSpPr>
        <p:spPr>
          <a:xfrm>
            <a:off x="1154954" y="600501"/>
            <a:ext cx="8761413" cy="641445"/>
          </a:xfrm>
        </p:spPr>
        <p:txBody>
          <a:bodyPr/>
          <a:lstStyle/>
          <a:p>
            <a:pPr algn="r" rtl="1"/>
            <a:r>
              <a:rPr lang="fa-IR" dirty="0">
                <a:latin typeface="Times New Roman" panose="02020603050405020304" pitchFamily="18" charset="0"/>
                <a:cs typeface="B Nazanin" panose="00000400000000000000" pitchFamily="2" charset="-78"/>
              </a:rPr>
              <a:t>تعیین حد آستانه استنادی در</a:t>
            </a:r>
            <a:r>
              <a:rPr lang="en-US" dirty="0">
                <a:latin typeface="Times New Roman" panose="02020603050405020304" pitchFamily="18" charset="0"/>
                <a:cs typeface="B Nazanin" panose="00000400000000000000" pitchFamily="2" charset="-78"/>
              </a:rPr>
              <a:t>Citation thresholds</a:t>
            </a:r>
          </a:p>
        </p:txBody>
      </p:sp>
      <p:pic>
        <p:nvPicPr>
          <p:cNvPr id="4" name="Picture 3">
            <a:extLst>
              <a:ext uri="{FF2B5EF4-FFF2-40B4-BE49-F238E27FC236}">
                <a16:creationId xmlns:a16="http://schemas.microsoft.com/office/drawing/2014/main" id="{F38F20F4-FF91-40BE-9600-EB5CD251F3A2}"/>
              </a:ext>
            </a:extLst>
          </p:cNvPr>
          <p:cNvPicPr>
            <a:picLocks noChangeAspect="1"/>
          </p:cNvPicPr>
          <p:nvPr/>
        </p:nvPicPr>
        <p:blipFill rotWithShape="1">
          <a:blip r:embed="rId2">
            <a:extLst>
              <a:ext uri="{28A0092B-C50C-407E-A947-70E740481C1C}">
                <a14:useLocalDpi xmlns:a14="http://schemas.microsoft.com/office/drawing/2010/main" val="0"/>
              </a:ext>
            </a:extLst>
          </a:blip>
          <a:srcRect t="2763"/>
          <a:stretch/>
        </p:blipFill>
        <p:spPr>
          <a:xfrm>
            <a:off x="1154953" y="1392072"/>
            <a:ext cx="9422061" cy="5281684"/>
          </a:xfrm>
          <a:prstGeom prst="rect">
            <a:avLst/>
          </a:prstGeom>
        </p:spPr>
      </p:pic>
    </p:spTree>
    <p:extLst>
      <p:ext uri="{BB962C8B-B14F-4D97-AF65-F5344CB8AC3E}">
        <p14:creationId xmlns:p14="http://schemas.microsoft.com/office/powerpoint/2010/main" val="113253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روش‌های دیگر شناسایی موضوعات داغ پژوهشی</a:t>
            </a:r>
            <a:endParaRPr lang="en-US" dirty="0"/>
          </a:p>
        </p:txBody>
      </p:sp>
      <p:sp>
        <p:nvSpPr>
          <p:cNvPr id="3" name="Content Placeholder 2"/>
          <p:cNvSpPr>
            <a:spLocks noGrp="1"/>
          </p:cNvSpPr>
          <p:nvPr>
            <p:ph idx="1"/>
          </p:nvPr>
        </p:nvSpPr>
        <p:spPr>
          <a:xfrm>
            <a:off x="1154954" y="2603500"/>
            <a:ext cx="9670362" cy="3416300"/>
          </a:xfrm>
        </p:spPr>
        <p:txBody>
          <a:bodyPr/>
          <a:lstStyle/>
          <a:p>
            <a:pPr lvl="1" algn="r" rtl="1"/>
            <a:r>
              <a:rPr lang="fa-IR" sz="2800" dirty="0">
                <a:latin typeface="Times New Roman" panose="02020603050405020304" pitchFamily="18" charset="0"/>
                <a:cs typeface="B Nazanin" panose="00000400000000000000" pitchFamily="2" charset="-78"/>
              </a:rPr>
              <a:t>رصد پژوهش‌های علمی ، اولویت‌های پژوهشی سازمانها و کنفرانس‌های علمی</a:t>
            </a:r>
          </a:p>
          <a:p>
            <a:pPr lvl="1" algn="r" rtl="1"/>
            <a:r>
              <a:rPr lang="fa-IR" sz="2800" dirty="0">
                <a:latin typeface="Times New Roman" panose="02020603050405020304" pitchFamily="18" charset="0"/>
                <a:cs typeface="B Nazanin" panose="00000400000000000000" pitchFamily="2" charset="-78"/>
              </a:rPr>
              <a:t>انجام جستجوهای موضوعی با ترکیب کلیدواژه‌های معادل موضوعات داغ در پایگاه‌های اطلاعاتی و موتورهای جستجو</a:t>
            </a:r>
            <a:endParaRPr lang="en-US" sz="2800" dirty="0">
              <a:latin typeface="Times New Roman" panose="02020603050405020304" pitchFamily="18" charset="0"/>
              <a:cs typeface="B Nazanin" panose="00000400000000000000" pitchFamily="2" charset="-78"/>
            </a:endParaRPr>
          </a:p>
          <a:p>
            <a:pPr lvl="2" algn="r" rtl="1"/>
            <a:r>
              <a:rPr lang="en-US" sz="2800" dirty="0">
                <a:latin typeface="Times New Roman" panose="02020603050405020304" pitchFamily="18" charset="0"/>
                <a:cs typeface="B Nazanin" panose="00000400000000000000" pitchFamily="2" charset="-78"/>
              </a:rPr>
              <a:t>Hot topic, Research highlight, Research front, Research priority, Cutting edge, Research Trend </a:t>
            </a:r>
            <a:endParaRPr lang="fa-IR" sz="2800" dirty="0">
              <a:latin typeface="Times New Roman" panose="02020603050405020304" pitchFamily="18" charset="0"/>
              <a:cs typeface="B Nazanin" panose="00000400000000000000" pitchFamily="2" charset="-78"/>
            </a:endParaRPr>
          </a:p>
          <a:p>
            <a:endParaRPr lang="en-US" dirty="0"/>
          </a:p>
        </p:txBody>
      </p:sp>
    </p:spTree>
    <p:extLst>
      <p:ext uri="{BB962C8B-B14F-4D97-AF65-F5344CB8AC3E}">
        <p14:creationId xmlns:p14="http://schemas.microsoft.com/office/powerpoint/2010/main" val="3834819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EB10-A700-423B-A388-9A09A7201A18}"/>
              </a:ext>
            </a:extLst>
          </p:cNvPr>
          <p:cNvSpPr>
            <a:spLocks noGrp="1"/>
          </p:cNvSpPr>
          <p:nvPr>
            <p:ph type="title"/>
          </p:nvPr>
        </p:nvSpPr>
        <p:spPr>
          <a:xfrm>
            <a:off x="1154954" y="589935"/>
            <a:ext cx="8903446" cy="1083249"/>
          </a:xfrm>
        </p:spPr>
        <p:txBody>
          <a:bodyPr/>
          <a:lstStyle/>
          <a:p>
            <a:pPr algn="r" rtl="1"/>
            <a:r>
              <a:rPr lang="fa-IR" dirty="0">
                <a:cs typeface="B Nazanin" panose="00000400000000000000" pitchFamily="2" charset="-78"/>
              </a:rPr>
              <a:t>شناسایی </a:t>
            </a:r>
            <a:r>
              <a:rPr lang="en-US" dirty="0">
                <a:cs typeface="B Nazanin" panose="00000400000000000000" pitchFamily="2" charset="-78"/>
              </a:rPr>
              <a:t>Hot Topic</a:t>
            </a:r>
            <a:r>
              <a:rPr lang="fa-IR" dirty="0">
                <a:cs typeface="B Nazanin" panose="00000400000000000000" pitchFamily="2" charset="-78"/>
              </a:rPr>
              <a:t> از طریق منابع خاص </a:t>
            </a:r>
            <a:endParaRPr lang="en-US" dirty="0">
              <a:cs typeface="B Nazanin" panose="00000400000000000000" pitchFamily="2" charset="-78"/>
            </a:endParaRPr>
          </a:p>
        </p:txBody>
      </p:sp>
      <p:sp>
        <p:nvSpPr>
          <p:cNvPr id="3" name="Content Placeholder 2">
            <a:extLst>
              <a:ext uri="{FF2B5EF4-FFF2-40B4-BE49-F238E27FC236}">
                <a16:creationId xmlns:a16="http://schemas.microsoft.com/office/drawing/2014/main" id="{45B0C078-808E-4ABE-8017-97B20EBBFDF9}"/>
              </a:ext>
            </a:extLst>
          </p:cNvPr>
          <p:cNvSpPr>
            <a:spLocks noGrp="1"/>
          </p:cNvSpPr>
          <p:nvPr>
            <p:ph idx="1"/>
          </p:nvPr>
        </p:nvSpPr>
        <p:spPr>
          <a:xfrm>
            <a:off x="1154954" y="2109019"/>
            <a:ext cx="10304543" cy="3910782"/>
          </a:xfrm>
        </p:spPr>
        <p:txBody>
          <a:bodyPr>
            <a:normAutofit/>
          </a:bodyPr>
          <a:lstStyle/>
          <a:p>
            <a:pPr algn="r" rtl="1"/>
            <a:r>
              <a:rPr lang="en-US" dirty="0">
                <a:latin typeface="Times New Roman" panose="02020603050405020304" pitchFamily="18" charset="0"/>
                <a:cs typeface="B Nazanin" panose="00000400000000000000" pitchFamily="2" charset="-78"/>
              </a:rPr>
              <a:t>Guidelines</a:t>
            </a:r>
          </a:p>
          <a:p>
            <a:pPr lvl="1" algn="r" rtl="1"/>
            <a:r>
              <a:rPr lang="en-US" sz="1800" dirty="0">
                <a:latin typeface="Times New Roman" panose="02020603050405020304" pitchFamily="18" charset="0"/>
                <a:cs typeface="B Nazanin" panose="00000400000000000000" pitchFamily="2" charset="-78"/>
              </a:rPr>
              <a:t>Research Gap, Future Gap</a:t>
            </a:r>
          </a:p>
          <a:p>
            <a:pPr lvl="1" algn="r" rtl="1"/>
            <a:r>
              <a:rPr lang="fa-IR" sz="1800" dirty="0">
                <a:latin typeface="Times New Roman" panose="02020603050405020304" pitchFamily="18" charset="0"/>
                <a:cs typeface="B Nazanin" panose="00000400000000000000" pitchFamily="2" charset="-78"/>
              </a:rPr>
              <a:t>از طریق پایگاه‌هایی مثل </a:t>
            </a:r>
            <a:r>
              <a:rPr lang="en-US" sz="1800" dirty="0" err="1">
                <a:latin typeface="Times New Roman" panose="02020603050405020304" pitchFamily="18" charset="0"/>
                <a:cs typeface="B Nazanin" panose="00000400000000000000" pitchFamily="2" charset="-78"/>
              </a:rPr>
              <a:t>pubmed</a:t>
            </a:r>
            <a:r>
              <a:rPr lang="fa-IR" sz="1800" dirty="0">
                <a:latin typeface="Times New Roman" panose="02020603050405020304" pitchFamily="18" charset="0"/>
                <a:cs typeface="B Nazanin" panose="00000400000000000000" pitchFamily="2" charset="-78"/>
              </a:rPr>
              <a:t> یا </a:t>
            </a:r>
            <a:r>
              <a:rPr lang="en-US" sz="1800" dirty="0" err="1">
                <a:latin typeface="Times New Roman" panose="02020603050405020304" pitchFamily="18" charset="0"/>
                <a:cs typeface="B Nazanin" panose="00000400000000000000" pitchFamily="2" charset="-78"/>
              </a:rPr>
              <a:t>clinikalkey</a:t>
            </a:r>
            <a:r>
              <a:rPr lang="fa-IR" sz="1800" dirty="0">
                <a:latin typeface="Times New Roman" panose="02020603050405020304" pitchFamily="18" charset="0"/>
                <a:cs typeface="B Nazanin" panose="00000400000000000000" pitchFamily="2" charset="-78"/>
              </a:rPr>
              <a:t> می‌توان به این منابع دست یافت.</a:t>
            </a:r>
          </a:p>
          <a:p>
            <a:pPr marL="457200" lvl="1" indent="0" algn="r" rtl="1">
              <a:buNone/>
            </a:pPr>
            <a:endParaRPr lang="en-US" sz="1800"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C1A3F55E-2673-47EF-B39E-1EF8147BA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8262" y="3573596"/>
            <a:ext cx="7732152" cy="2882039"/>
          </a:xfrm>
          <a:prstGeom prst="rect">
            <a:avLst/>
          </a:prstGeom>
        </p:spPr>
      </p:pic>
    </p:spTree>
    <p:extLst>
      <p:ext uri="{BB962C8B-B14F-4D97-AF65-F5344CB8AC3E}">
        <p14:creationId xmlns:p14="http://schemas.microsoft.com/office/powerpoint/2010/main" val="372973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7CD6DF-4BD5-4A09-A57C-A61AC5F20C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3370"/>
            <a:ext cx="12192000" cy="6171259"/>
          </a:xfrm>
          <a:prstGeom prst="rect">
            <a:avLst/>
          </a:prstGeom>
        </p:spPr>
      </p:pic>
    </p:spTree>
    <p:extLst>
      <p:ext uri="{BB962C8B-B14F-4D97-AF65-F5344CB8AC3E}">
        <p14:creationId xmlns:p14="http://schemas.microsoft.com/office/powerpoint/2010/main" val="715391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603500"/>
            <a:ext cx="9422061" cy="3416300"/>
          </a:xfrm>
        </p:spPr>
        <p:txBody>
          <a:bodyPr>
            <a:normAutofit/>
          </a:bodyPr>
          <a:lstStyle/>
          <a:p>
            <a:pPr marL="0" indent="0" algn="ctr">
              <a:buNone/>
            </a:pPr>
            <a:r>
              <a:rPr lang="en-US"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B Nazanin" panose="00000400000000000000" pitchFamily="2" charset="-78"/>
              </a:rPr>
              <a:t>Research Front</a:t>
            </a:r>
            <a:endParaRPr lang="en-US"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1353286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D1330-974B-4CF8-8A19-E1DBBBF2013D}"/>
              </a:ext>
            </a:extLst>
          </p:cNvPr>
          <p:cNvSpPr>
            <a:spLocks noGrp="1"/>
          </p:cNvSpPr>
          <p:nvPr>
            <p:ph type="title"/>
          </p:nvPr>
        </p:nvSpPr>
        <p:spPr/>
        <p:txBody>
          <a:bodyPr/>
          <a:lstStyle/>
          <a:p>
            <a:pPr algn="r" rtl="1"/>
            <a:r>
              <a:rPr lang="fa-IR" dirty="0">
                <a:latin typeface="Times New Roman" panose="02020603050405020304" pitchFamily="18" charset="0"/>
                <a:cs typeface="B Nazanin" panose="00000400000000000000" pitchFamily="2" charset="-78"/>
              </a:rPr>
              <a:t>جبهه های تحقیق یا </a:t>
            </a:r>
            <a:r>
              <a:rPr lang="en-US" dirty="0">
                <a:latin typeface="Times New Roman" panose="02020603050405020304" pitchFamily="18" charset="0"/>
                <a:cs typeface="B Nazanin" panose="00000400000000000000" pitchFamily="2" charset="-78"/>
              </a:rPr>
              <a:t>Research Front</a:t>
            </a:r>
          </a:p>
        </p:txBody>
      </p:sp>
      <p:sp>
        <p:nvSpPr>
          <p:cNvPr id="3" name="Content Placeholder 2">
            <a:extLst>
              <a:ext uri="{FF2B5EF4-FFF2-40B4-BE49-F238E27FC236}">
                <a16:creationId xmlns:a16="http://schemas.microsoft.com/office/drawing/2014/main" id="{CA6C3188-600E-4C66-A45C-3227D0B964EC}"/>
              </a:ext>
            </a:extLst>
          </p:cNvPr>
          <p:cNvSpPr>
            <a:spLocks noGrp="1"/>
          </p:cNvSpPr>
          <p:nvPr>
            <p:ph idx="1"/>
          </p:nvPr>
        </p:nvSpPr>
        <p:spPr>
          <a:xfrm>
            <a:off x="586854" y="2497540"/>
            <a:ext cx="10849970" cy="3780430"/>
          </a:xfrm>
        </p:spPr>
        <p:txBody>
          <a:bodyPr>
            <a:noAutofit/>
          </a:bodyPr>
          <a:lstStyle/>
          <a:p>
            <a:pPr algn="l"/>
            <a:r>
              <a:rPr lang="en-US" sz="2400" dirty="0">
                <a:latin typeface="Times New Roman" panose="02020603050405020304" pitchFamily="18" charset="0"/>
                <a:cs typeface="B Nazanin" panose="00000400000000000000" pitchFamily="2" charset="-78"/>
              </a:rPr>
              <a:t>A research front is a cluster of highly cited papers over a five-year period --referred to as "core papers"-- in a specialized topic defined by a cluster analysis.</a:t>
            </a:r>
          </a:p>
          <a:p>
            <a:r>
              <a:rPr lang="en-US" sz="2400" dirty="0">
                <a:latin typeface="Times New Roman" panose="02020603050405020304" pitchFamily="18" charset="0"/>
                <a:cs typeface="B Nazanin" panose="00000400000000000000" pitchFamily="2" charset="-78"/>
              </a:rPr>
              <a:t>Research fronts offer an alternative classification scheme for highly cited papers since the assignment of papers to a research front is not based on the research fields used in </a:t>
            </a:r>
            <a:r>
              <a:rPr lang="en-US" sz="2400" i="1" dirty="0">
                <a:latin typeface="Times New Roman" panose="02020603050405020304" pitchFamily="18" charset="0"/>
                <a:cs typeface="B Nazanin" panose="00000400000000000000" pitchFamily="2" charset="-78"/>
              </a:rPr>
              <a:t>Essential Science Indicators</a:t>
            </a:r>
            <a:r>
              <a:rPr lang="en-US" sz="2400" dirty="0">
                <a:latin typeface="Times New Roman" panose="02020603050405020304" pitchFamily="18" charset="0"/>
                <a:cs typeface="B Nazanin" panose="00000400000000000000" pitchFamily="2" charset="-78"/>
              </a:rPr>
              <a:t>. Identifying research fronts involves manipulating the co-cited papers in order to group together those that are strongly related.</a:t>
            </a:r>
          </a:p>
        </p:txBody>
      </p:sp>
    </p:spTree>
    <p:extLst>
      <p:ext uri="{BB962C8B-B14F-4D97-AF65-F5344CB8AC3E}">
        <p14:creationId xmlns:p14="http://schemas.microsoft.com/office/powerpoint/2010/main" val="1454713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189FDB-5FFA-4E63-BE13-D9EF9F5039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102" y="518757"/>
            <a:ext cx="10198289" cy="6038850"/>
          </a:xfrm>
          <a:prstGeom prst="rect">
            <a:avLst/>
          </a:prstGeom>
        </p:spPr>
      </p:pic>
    </p:spTree>
    <p:extLst>
      <p:ext uri="{BB962C8B-B14F-4D97-AF65-F5344CB8AC3E}">
        <p14:creationId xmlns:p14="http://schemas.microsoft.com/office/powerpoint/2010/main" val="2915314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16577A-8657-4E7F-BD2A-4A4B55A69A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407" y="485774"/>
            <a:ext cx="11245261" cy="6037855"/>
          </a:xfrm>
          <a:prstGeom prst="rect">
            <a:avLst/>
          </a:prstGeom>
        </p:spPr>
      </p:pic>
    </p:spTree>
    <p:extLst>
      <p:ext uri="{BB962C8B-B14F-4D97-AF65-F5344CB8AC3E}">
        <p14:creationId xmlns:p14="http://schemas.microsoft.com/office/powerpoint/2010/main" val="3394254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306472"/>
            <a:ext cx="8825659" cy="3739486"/>
          </a:xfrm>
        </p:spPr>
        <p:txBody>
          <a:bodyPr>
            <a:normAutofit/>
          </a:bodyPr>
          <a:lstStyle/>
          <a:p>
            <a:pPr marL="0" indent="0" algn="ctr">
              <a:buNone/>
            </a:pPr>
            <a:r>
              <a:rPr lang="en-US"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Hot Topic </a:t>
            </a:r>
          </a:p>
          <a:p>
            <a:pPr marL="0" indent="0" algn="ctr">
              <a:buNone/>
            </a:pPr>
            <a:r>
              <a:rPr lang="en-US"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&amp; </a:t>
            </a:r>
          </a:p>
          <a:p>
            <a:pPr marL="0" indent="0" algn="ctr">
              <a:buNone/>
            </a:pPr>
            <a:r>
              <a:rPr lang="en-US" sz="6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Hot Paper</a:t>
            </a:r>
          </a:p>
        </p:txBody>
      </p:sp>
    </p:spTree>
    <p:extLst>
      <p:ext uri="{BB962C8B-B14F-4D97-AF65-F5344CB8AC3E}">
        <p14:creationId xmlns:p14="http://schemas.microsoft.com/office/powerpoint/2010/main" val="4146637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4954" y="2603500"/>
            <a:ext cx="9422061" cy="3416300"/>
          </a:xfrm>
        </p:spPr>
        <p:txBody>
          <a:bodyPr>
            <a:normAutofit/>
          </a:bodyPr>
          <a:lstStyle/>
          <a:p>
            <a:pPr marL="0" indent="0" algn="ctr">
              <a:buNone/>
            </a:pPr>
            <a:r>
              <a:rPr lang="en-US"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B Nazanin" panose="00000400000000000000" pitchFamily="2" charset="-78"/>
              </a:rPr>
              <a:t>Trends</a:t>
            </a:r>
            <a:endParaRPr lang="en-US"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13843391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949E7C7-8226-4E12-BA53-B17310484FBE}"/>
              </a:ext>
            </a:extLst>
          </p:cNvPr>
          <p:cNvGraphicFramePr>
            <a:graphicFrameLocks noGrp="1"/>
          </p:cNvGraphicFramePr>
          <p:nvPr>
            <p:ph idx="4294967295"/>
            <p:extLst>
              <p:ext uri="{D42A27DB-BD31-4B8C-83A1-F6EECF244321}">
                <p14:modId xmlns:p14="http://schemas.microsoft.com/office/powerpoint/2010/main" val="2300818951"/>
              </p:ext>
            </p:extLst>
          </p:nvPr>
        </p:nvGraphicFramePr>
        <p:xfrm>
          <a:off x="-177421" y="272955"/>
          <a:ext cx="12369421" cy="6334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4832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8B5F97-A510-442B-A888-E6CC432006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1570"/>
            <a:ext cx="12192000" cy="5614860"/>
          </a:xfrm>
          <a:prstGeom prst="rect">
            <a:avLst/>
          </a:prstGeom>
        </p:spPr>
      </p:pic>
    </p:spTree>
    <p:extLst>
      <p:ext uri="{BB962C8B-B14F-4D97-AF65-F5344CB8AC3E}">
        <p14:creationId xmlns:p14="http://schemas.microsoft.com/office/powerpoint/2010/main" val="314418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300432-0DC1-488A-8133-ACA786443A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64" y="645326"/>
            <a:ext cx="12048736" cy="5567347"/>
          </a:xfrm>
          <a:prstGeom prst="rect">
            <a:avLst/>
          </a:prstGeom>
        </p:spPr>
      </p:pic>
    </p:spTree>
    <p:extLst>
      <p:ext uri="{BB962C8B-B14F-4D97-AF65-F5344CB8AC3E}">
        <p14:creationId xmlns:p14="http://schemas.microsoft.com/office/powerpoint/2010/main" val="1155304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A9B7A9-C84B-443C-815E-BA4039EF5D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5243"/>
            <a:ext cx="12192000" cy="5507514"/>
          </a:xfrm>
          <a:prstGeom prst="rect">
            <a:avLst/>
          </a:prstGeom>
        </p:spPr>
      </p:pic>
    </p:spTree>
    <p:extLst>
      <p:ext uri="{BB962C8B-B14F-4D97-AF65-F5344CB8AC3E}">
        <p14:creationId xmlns:p14="http://schemas.microsoft.com/office/powerpoint/2010/main" val="3897089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D004B-8309-4E39-9289-F6CA36EC2E24}"/>
              </a:ext>
            </a:extLst>
          </p:cNvPr>
          <p:cNvSpPr>
            <a:spLocks noGrp="1"/>
          </p:cNvSpPr>
          <p:nvPr>
            <p:ph type="title"/>
          </p:nvPr>
        </p:nvSpPr>
        <p:spPr/>
        <p:txBody>
          <a:bodyPr/>
          <a:lstStyle/>
          <a:p>
            <a:r>
              <a:rPr lang="en-US" sz="5400" dirty="0">
                <a:latin typeface="Times New Roman" panose="02020603050405020304" pitchFamily="18" charset="0"/>
                <a:cs typeface="Times New Roman" panose="02020603050405020304" pitchFamily="18" charset="0"/>
              </a:rPr>
              <a:t>Hot Topic &amp; Hot Paper</a:t>
            </a:r>
          </a:p>
        </p:txBody>
      </p:sp>
      <p:sp>
        <p:nvSpPr>
          <p:cNvPr id="3" name="Content Placeholder 2">
            <a:extLst>
              <a:ext uri="{FF2B5EF4-FFF2-40B4-BE49-F238E27FC236}">
                <a16:creationId xmlns:a16="http://schemas.microsoft.com/office/drawing/2014/main" id="{B5FF3590-4B49-463C-B98D-EBCA6EAE712E}"/>
              </a:ext>
            </a:extLst>
          </p:cNvPr>
          <p:cNvSpPr>
            <a:spLocks noGrp="1"/>
          </p:cNvSpPr>
          <p:nvPr>
            <p:ph idx="1"/>
          </p:nvPr>
        </p:nvSpPr>
        <p:spPr>
          <a:xfrm>
            <a:off x="575188" y="2389238"/>
            <a:ext cx="10722078" cy="3937820"/>
          </a:xfrm>
        </p:spPr>
        <p:txBody>
          <a:bodyPr>
            <a:normAutofit/>
          </a:bodyPr>
          <a:lstStyle/>
          <a:p>
            <a:pPr algn="r" rtl="1"/>
            <a:r>
              <a:rPr lang="fa-IR" sz="2800" dirty="0">
                <a:latin typeface="Times New Roman" panose="02020603050405020304" pitchFamily="18" charset="0"/>
                <a:cs typeface="B Nazanin" panose="00000400000000000000" pitchFamily="2" charset="-78"/>
              </a:rPr>
              <a:t>انتخاب موضوع داغ و جذاب یکی از معیارهای افزایش </a:t>
            </a:r>
            <a:r>
              <a:rPr lang="fa-IR" sz="2800" dirty="0">
                <a:solidFill>
                  <a:srgbClr val="C00000"/>
                </a:solidFill>
                <a:latin typeface="Times New Roman" panose="02020603050405020304" pitchFamily="18" charset="0"/>
                <a:cs typeface="B Nazanin" panose="00000400000000000000" pitchFamily="2" charset="-78"/>
              </a:rPr>
              <a:t>سطح اثر گذاری</a:t>
            </a:r>
            <a:r>
              <a:rPr lang="fa-IR" sz="2800" dirty="0">
                <a:solidFill>
                  <a:schemeClr val="tx1"/>
                </a:solidFill>
                <a:latin typeface="Times New Roman" panose="02020603050405020304" pitchFamily="18" charset="0"/>
                <a:cs typeface="B Nazanin" panose="00000400000000000000" pitchFamily="2" charset="-78"/>
              </a:rPr>
              <a:t> پژوهش </a:t>
            </a:r>
            <a:r>
              <a:rPr lang="fa-IR" sz="2800" dirty="0">
                <a:latin typeface="Times New Roman" panose="02020603050405020304" pitchFamily="18" charset="0"/>
                <a:cs typeface="B Nazanin" panose="00000400000000000000" pitchFamily="2" charset="-78"/>
              </a:rPr>
              <a:t>است.</a:t>
            </a:r>
          </a:p>
          <a:p>
            <a:pPr algn="r" rtl="1"/>
            <a:r>
              <a:rPr lang="fa-IR" sz="2800" dirty="0">
                <a:latin typeface="Times New Roman" panose="02020603050405020304" pitchFamily="18" charset="0"/>
                <a:cs typeface="B Nazanin" panose="00000400000000000000" pitchFamily="2" charset="-78"/>
              </a:rPr>
              <a:t>چگونه موضوعات جذاب و داغ را شناسایی کنیم؟</a:t>
            </a:r>
          </a:p>
          <a:p>
            <a:pPr lvl="1" algn="r" rtl="1"/>
            <a:r>
              <a:rPr lang="fa-IR" sz="2600" dirty="0">
                <a:latin typeface="Times New Roman" panose="02020603050405020304" pitchFamily="18" charset="0"/>
                <a:cs typeface="B Nazanin" panose="00000400000000000000" pitchFamily="2" charset="-78"/>
              </a:rPr>
              <a:t>بررسی میزان استنادات و مراجعه به پایگاه </a:t>
            </a:r>
            <a:r>
              <a:rPr lang="en-US" sz="2600" dirty="0">
                <a:latin typeface="Times New Roman" panose="02020603050405020304" pitchFamily="18" charset="0"/>
                <a:cs typeface="B Nazanin" panose="00000400000000000000" pitchFamily="2" charset="-78"/>
              </a:rPr>
              <a:t>ESI (Essential Science Indicator)</a:t>
            </a:r>
            <a:endParaRPr lang="fa-IR" sz="2600" dirty="0">
              <a:latin typeface="Times New Roman" panose="02020603050405020304" pitchFamily="18" charset="0"/>
              <a:cs typeface="B Nazanin" panose="00000400000000000000" pitchFamily="2" charset="-78"/>
            </a:endParaRPr>
          </a:p>
          <a:p>
            <a:pPr lvl="1" algn="r" rtl="1"/>
            <a:r>
              <a:rPr lang="fa-IR" sz="2800" dirty="0">
                <a:latin typeface="Times New Roman" panose="02020603050405020304" pitchFamily="18" charset="0"/>
                <a:cs typeface="B Nazanin" panose="00000400000000000000" pitchFamily="2" charset="-78"/>
              </a:rPr>
              <a:t>رصد پژوهش‌های علمی ، اولویت‌های پژوهشی سازمانها و کنفرانس‌های علمی</a:t>
            </a:r>
            <a:endParaRPr lang="en-US" sz="2800" dirty="0">
              <a:latin typeface="Times New Roman" panose="02020603050405020304" pitchFamily="18" charset="0"/>
              <a:cs typeface="B Nazanin" panose="00000400000000000000" pitchFamily="2" charset="-78"/>
            </a:endParaRPr>
          </a:p>
          <a:p>
            <a:pPr lvl="1" algn="r" rtl="1"/>
            <a:r>
              <a:rPr lang="fa-IR" sz="2800" dirty="0">
                <a:latin typeface="Times New Roman" panose="02020603050405020304" pitchFamily="18" charset="0"/>
                <a:cs typeface="B Nazanin" panose="00000400000000000000" pitchFamily="2" charset="-78"/>
              </a:rPr>
              <a:t>جستجو در منابع خاص مانند </a:t>
            </a:r>
            <a:r>
              <a:rPr lang="en-US" sz="2800" dirty="0">
                <a:latin typeface="Times New Roman" panose="02020603050405020304" pitchFamily="18" charset="0"/>
                <a:cs typeface="B Nazanin" panose="00000400000000000000" pitchFamily="2" charset="-78"/>
              </a:rPr>
              <a:t>Guidelines</a:t>
            </a:r>
          </a:p>
        </p:txBody>
      </p:sp>
    </p:spTree>
    <p:extLst>
      <p:ext uri="{BB962C8B-B14F-4D97-AF65-F5344CB8AC3E}">
        <p14:creationId xmlns:p14="http://schemas.microsoft.com/office/powerpoint/2010/main" val="1458551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4B6D9A-36A8-4AC6-9D39-847E3AD24718}"/>
              </a:ext>
            </a:extLst>
          </p:cNvPr>
          <p:cNvSpPr>
            <a:spLocks noGrp="1"/>
          </p:cNvSpPr>
          <p:nvPr>
            <p:ph idx="1"/>
          </p:nvPr>
        </p:nvSpPr>
        <p:spPr>
          <a:xfrm>
            <a:off x="781666" y="2462981"/>
            <a:ext cx="10604090" cy="4233125"/>
          </a:xfrm>
        </p:spPr>
        <p:txBody>
          <a:bodyPr>
            <a:noAutofit/>
          </a:bodyPr>
          <a:lstStyle/>
          <a:p>
            <a:pPr algn="justLow" rtl="1"/>
            <a:r>
              <a:rPr lang="fa-IR" sz="2400" dirty="0">
                <a:latin typeface="Times New Roman" panose="02020603050405020304" pitchFamily="18" charset="0"/>
                <a:cs typeface="B Nazanin" panose="00000400000000000000" pitchFamily="2" charset="-78"/>
              </a:rPr>
              <a:t>پایگاه شاخص‌های اساسی علم (</a:t>
            </a:r>
            <a:r>
              <a:rPr lang="en-US" sz="2400" dirty="0">
                <a:latin typeface="Times New Roman" panose="02020603050405020304" pitchFamily="18" charset="0"/>
                <a:cs typeface="B Nazanin" panose="00000400000000000000" pitchFamily="2" charset="-78"/>
              </a:rPr>
              <a:t>ESI</a:t>
            </a:r>
            <a:r>
              <a:rPr lang="fa-IR" sz="2400" dirty="0">
                <a:latin typeface="Times New Roman" panose="02020603050405020304" pitchFamily="18" charset="0"/>
                <a:cs typeface="B Nazanin" panose="00000400000000000000" pitchFamily="2" charset="-78"/>
              </a:rPr>
              <a:t>) که اصطلاحاً </a:t>
            </a:r>
            <a:r>
              <a:rPr lang="fa-IR" sz="2400" dirty="0">
                <a:solidFill>
                  <a:schemeClr val="accent2"/>
                </a:solidFill>
                <a:latin typeface="Times New Roman" panose="02020603050405020304" pitchFamily="18" charset="0"/>
                <a:cs typeface="B Nazanin" panose="00000400000000000000" pitchFamily="2" charset="-78"/>
              </a:rPr>
              <a:t>پایگاه طلایه داران علم </a:t>
            </a:r>
            <a:r>
              <a:rPr lang="fa-IR" sz="2400" dirty="0">
                <a:latin typeface="Times New Roman" panose="02020603050405020304" pitchFamily="18" charset="0"/>
                <a:cs typeface="B Nazanin" panose="00000400000000000000" pitchFamily="2" charset="-78"/>
              </a:rPr>
              <a:t>نامیده می شود، متعلق به شرکت </a:t>
            </a:r>
            <a:r>
              <a:rPr lang="en-US" sz="2400" dirty="0">
                <a:latin typeface="Times New Roman" panose="02020603050405020304" pitchFamily="18" charset="0"/>
                <a:cs typeface="B Nazanin" panose="00000400000000000000" pitchFamily="2" charset="-78"/>
              </a:rPr>
              <a:t>Clarivate Analytics</a:t>
            </a:r>
            <a:r>
              <a:rPr lang="fa-IR" sz="2400" dirty="0">
                <a:latin typeface="Times New Roman" panose="02020603050405020304" pitchFamily="18" charset="0"/>
                <a:cs typeface="B Nazanin" panose="00000400000000000000" pitchFamily="2" charset="-78"/>
              </a:rPr>
              <a:t> می باشد</a:t>
            </a:r>
          </a:p>
          <a:p>
            <a:pPr algn="justLow" rtl="1"/>
            <a:r>
              <a:rPr lang="fa-IR" sz="2400" dirty="0">
                <a:latin typeface="Times New Roman" panose="02020603050405020304" pitchFamily="18" charset="0"/>
                <a:cs typeface="B Nazanin" panose="00000400000000000000" pitchFamily="2" charset="-78"/>
              </a:rPr>
              <a:t>این پایگاه یک ابزار پژوهشی است که متخصصان علم سنجی، پژوهشگران و ارزیابان پژوهشی جهان را قادر می‌سازد تا عملکردهای علمی و پژوهشی را اندازه گیری نموده و تمایلات و علایق علمی خود را دنبال نمایند. درواقع به </a:t>
            </a:r>
            <a:r>
              <a:rPr lang="fa-IR" sz="2400" dirty="0">
                <a:solidFill>
                  <a:srgbClr val="C00000"/>
                </a:solidFill>
                <a:latin typeface="Times New Roman" panose="02020603050405020304" pitchFamily="18" charset="0"/>
                <a:cs typeface="B Nazanin" panose="00000400000000000000" pitchFamily="2" charset="-78"/>
              </a:rPr>
              <a:t>کشف محققان، مؤسسات، انتشارات و کشورهای اثرگذار </a:t>
            </a:r>
            <a:r>
              <a:rPr lang="fa-IR" sz="2400" dirty="0">
                <a:latin typeface="Times New Roman" panose="02020603050405020304" pitchFamily="18" charset="0"/>
                <a:cs typeface="B Nazanin" panose="00000400000000000000" pitchFamily="2" charset="-78"/>
              </a:rPr>
              <a:t>در یک زمینه موضوعی میپردازد.</a:t>
            </a:r>
          </a:p>
          <a:p>
            <a:pPr algn="justLow" rtl="1"/>
            <a:r>
              <a:rPr lang="fa-IR" sz="2400" dirty="0">
                <a:latin typeface="Times New Roman" panose="02020603050405020304" pitchFamily="18" charset="0"/>
                <a:cs typeface="B Nazanin" panose="00000400000000000000" pitchFamily="2" charset="-78"/>
              </a:rPr>
              <a:t>درواقع کار اصلی این ابزار استخراج حوزه‌های پژوهشی در حال ظهور و گرایشات علمی جدید از طریق شمارش انتشارات و داده‌های استنادی مقالات نشریات است.</a:t>
            </a:r>
            <a:endParaRPr lang="en-US" sz="2400" dirty="0">
              <a:latin typeface="Times New Roman" panose="02020603050405020304" pitchFamily="18" charset="0"/>
              <a:cs typeface="B Nazanin" panose="00000400000000000000" pitchFamily="2" charset="-78"/>
            </a:endParaRPr>
          </a:p>
          <a:p>
            <a:pPr algn="justLow" rtl="1"/>
            <a:r>
              <a:rPr lang="en-US" sz="2400" dirty="0">
                <a:latin typeface="Times New Roman" panose="02020603050405020304" pitchFamily="18" charset="0"/>
                <a:cs typeface="B Nazanin" panose="00000400000000000000" pitchFamily="2" charset="-78"/>
              </a:rPr>
              <a:t>ESI</a:t>
            </a:r>
            <a:r>
              <a:rPr lang="fa-IR" sz="2400" dirty="0">
                <a:latin typeface="Times New Roman" panose="02020603050405020304" pitchFamily="18" charset="0"/>
                <a:cs typeface="B Nazanin" panose="00000400000000000000" pitchFamily="2" charset="-78"/>
              </a:rPr>
              <a:t> فهرست پژوهشگران </a:t>
            </a:r>
            <a:r>
              <a:rPr lang="fa-IR" sz="2400" dirty="0">
                <a:solidFill>
                  <a:schemeClr val="accent1">
                    <a:lumMod val="60000"/>
                    <a:lumOff val="40000"/>
                  </a:schemeClr>
                </a:solidFill>
                <a:latin typeface="Times New Roman" panose="02020603050405020304" pitchFamily="18" charset="0"/>
                <a:cs typeface="B Nazanin" panose="00000400000000000000" pitchFamily="2" charset="-78"/>
              </a:rPr>
              <a:t>یک درصد برتر جهان </a:t>
            </a:r>
            <a:r>
              <a:rPr lang="fa-IR" sz="2400" dirty="0">
                <a:latin typeface="Times New Roman" panose="02020603050405020304" pitchFamily="18" charset="0"/>
                <a:cs typeface="B Nazanin" panose="00000400000000000000" pitchFamily="2" charset="-78"/>
              </a:rPr>
              <a:t>و نیز سایر کشورها را به صورت گزارشی سالانه از پژوهشگران پر استناد در 22 حوزه موضوعی علوم و علوم اجتماعی، در دسترس قرار می‌دهد.</a:t>
            </a:r>
          </a:p>
        </p:txBody>
      </p:sp>
      <p:pic>
        <p:nvPicPr>
          <p:cNvPr id="1026" name="Picture 2" descr="ESSENTIAL SCIENCE INDICATORS report - Display News - intsci">
            <a:extLst>
              <a:ext uri="{FF2B5EF4-FFF2-40B4-BE49-F238E27FC236}">
                <a16:creationId xmlns:a16="http://schemas.microsoft.com/office/drawing/2014/main" id="{1ADD1A6E-0E9F-43AF-8377-A427DD32D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32" y="161893"/>
            <a:ext cx="11562735" cy="2020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710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42CDBE-5A71-4779-B6BC-0AB6D9C4E7F8}"/>
              </a:ext>
            </a:extLst>
          </p:cNvPr>
          <p:cNvPicPr>
            <a:picLocks noChangeAspect="1"/>
          </p:cNvPicPr>
          <p:nvPr/>
        </p:nvPicPr>
        <p:blipFill>
          <a:blip r:embed="rId2"/>
          <a:stretch>
            <a:fillRect/>
          </a:stretch>
        </p:blipFill>
        <p:spPr>
          <a:xfrm>
            <a:off x="316491" y="232823"/>
            <a:ext cx="11559018" cy="2188654"/>
          </a:xfrm>
          <a:prstGeom prst="rect">
            <a:avLst/>
          </a:prstGeom>
        </p:spPr>
      </p:pic>
      <p:sp>
        <p:nvSpPr>
          <p:cNvPr id="3" name="Content Placeholder 2">
            <a:extLst>
              <a:ext uri="{FF2B5EF4-FFF2-40B4-BE49-F238E27FC236}">
                <a16:creationId xmlns:a16="http://schemas.microsoft.com/office/drawing/2014/main" id="{5627626E-9F59-4505-883D-E60F7F2461A2}"/>
              </a:ext>
            </a:extLst>
          </p:cNvPr>
          <p:cNvSpPr>
            <a:spLocks noGrp="1"/>
          </p:cNvSpPr>
          <p:nvPr>
            <p:ph idx="1"/>
          </p:nvPr>
        </p:nvSpPr>
        <p:spPr>
          <a:xfrm>
            <a:off x="1154955" y="2728374"/>
            <a:ext cx="9474588" cy="3416300"/>
          </a:xfrm>
        </p:spPr>
        <p:txBody>
          <a:bodyPr>
            <a:normAutofit/>
          </a:bodyPr>
          <a:lstStyle/>
          <a:p>
            <a:pPr algn="justLow" rtl="1"/>
            <a:r>
              <a:rPr lang="fa-IR" sz="2400" dirty="0">
                <a:cs typeface="B Nazanin" panose="00000400000000000000" pitchFamily="2" charset="-78"/>
              </a:rPr>
              <a:t>براساس </a:t>
            </a:r>
            <a:r>
              <a:rPr lang="fa-IR" sz="2400" dirty="0">
                <a:solidFill>
                  <a:srgbClr val="0070C0"/>
                </a:solidFill>
                <a:cs typeface="B Nazanin" panose="00000400000000000000" pitchFamily="2" charset="-78"/>
              </a:rPr>
              <a:t>حد آستانه </a:t>
            </a:r>
            <a:r>
              <a:rPr lang="fa-IR" sz="2400" dirty="0">
                <a:cs typeface="B Nazanin" panose="00000400000000000000" pitchFamily="2" charset="-78"/>
              </a:rPr>
              <a:t>استنادی تعیین شده در 22 رشته موضوعی ، پس از محاسبه تعداد استنادها، در صورتی که </a:t>
            </a:r>
            <a:r>
              <a:rPr lang="fa-IR" sz="2400" dirty="0">
                <a:solidFill>
                  <a:srgbClr val="0070C0"/>
                </a:solidFill>
                <a:cs typeface="B Nazanin" panose="00000400000000000000" pitchFamily="2" charset="-78"/>
              </a:rPr>
              <a:t>مؤسسه یا دانشمندی جزو 1 درصد </a:t>
            </a:r>
            <a:r>
              <a:rPr lang="fa-IR" sz="2400" dirty="0">
                <a:cs typeface="B Nazanin" panose="00000400000000000000" pitchFamily="2" charset="-78"/>
              </a:rPr>
              <a:t>برتر موسسه‌ها و دانشمندان و </a:t>
            </a:r>
            <a:r>
              <a:rPr lang="fa-IR" sz="2400" dirty="0">
                <a:solidFill>
                  <a:srgbClr val="0070C0"/>
                </a:solidFill>
                <a:cs typeface="B Nazanin" panose="00000400000000000000" pitchFamily="2" charset="-78"/>
              </a:rPr>
              <a:t>مجله یا کشوری جزو50 درصد </a:t>
            </a:r>
            <a:r>
              <a:rPr lang="fa-IR" sz="2400" dirty="0">
                <a:solidFill>
                  <a:schemeClr val="tx1"/>
                </a:solidFill>
                <a:cs typeface="B Nazanin" panose="00000400000000000000" pitchFamily="2" charset="-78"/>
              </a:rPr>
              <a:t>برتر</a:t>
            </a:r>
            <a:r>
              <a:rPr lang="fa-IR" sz="2400" dirty="0">
                <a:solidFill>
                  <a:srgbClr val="0070C0"/>
                </a:solidFill>
                <a:cs typeface="B Nazanin" panose="00000400000000000000" pitchFamily="2" charset="-78"/>
              </a:rPr>
              <a:t> </a:t>
            </a:r>
            <a:r>
              <a:rPr lang="fa-IR" sz="2400" dirty="0">
                <a:cs typeface="B Nazanin" panose="00000400000000000000" pitchFamily="2" charset="-78"/>
              </a:rPr>
              <a:t>مجله‌ها و کشورها باشد، در این پایگاه نمایه می‌شود. </a:t>
            </a:r>
          </a:p>
          <a:p>
            <a:pPr algn="justLow" rtl="1"/>
            <a:r>
              <a:rPr lang="fa-IR" sz="2400" dirty="0">
                <a:cs typeface="B Nazanin" panose="00000400000000000000" pitchFamily="2" charset="-78"/>
              </a:rPr>
              <a:t>اطلاعات و داده‌های این سامانه، از بررسی 12000 مجله در طی 10 سال اخیر به دست می‌آید و در بازه‌های دو ماهه به روز رسانی می‌شود، به همین دلیل حدود آستانه استنادی نیز متغیر و شناور است.</a:t>
            </a:r>
          </a:p>
          <a:p>
            <a:pPr marL="0" indent="0" algn="justLow" rtl="1">
              <a:buNone/>
            </a:pPr>
            <a:endParaRPr lang="en-US" sz="2000" b="1" dirty="0">
              <a:cs typeface="B Nazanin" panose="00000400000000000000" pitchFamily="2" charset="-78"/>
            </a:endParaRPr>
          </a:p>
        </p:txBody>
      </p:sp>
    </p:spTree>
    <p:extLst>
      <p:ext uri="{BB962C8B-B14F-4D97-AF65-F5344CB8AC3E}">
        <p14:creationId xmlns:p14="http://schemas.microsoft.com/office/powerpoint/2010/main" val="37523157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173C5-2EB8-40C5-A3D7-4EE6CD0ED32E}"/>
              </a:ext>
            </a:extLst>
          </p:cNvPr>
          <p:cNvSpPr>
            <a:spLocks noGrp="1"/>
          </p:cNvSpPr>
          <p:nvPr>
            <p:ph type="title"/>
          </p:nvPr>
        </p:nvSpPr>
        <p:spPr/>
        <p:txBody>
          <a:bodyPr/>
          <a:lstStyle/>
          <a:p>
            <a:pPr algn="r" rtl="1"/>
            <a:r>
              <a:rPr lang="fa-IR" dirty="0"/>
              <a:t>شاخص های استنادی در پایگاه </a:t>
            </a:r>
            <a:r>
              <a:rPr lang="en-US" dirty="0"/>
              <a:t>ESI</a:t>
            </a:r>
          </a:p>
        </p:txBody>
      </p:sp>
      <p:sp>
        <p:nvSpPr>
          <p:cNvPr id="3" name="Content Placeholder 2">
            <a:extLst>
              <a:ext uri="{FF2B5EF4-FFF2-40B4-BE49-F238E27FC236}">
                <a16:creationId xmlns:a16="http://schemas.microsoft.com/office/drawing/2014/main" id="{636820D0-039F-4F44-A89B-42B400BCD48D}"/>
              </a:ext>
            </a:extLst>
          </p:cNvPr>
          <p:cNvSpPr>
            <a:spLocks noGrp="1"/>
          </p:cNvSpPr>
          <p:nvPr>
            <p:ph idx="1"/>
          </p:nvPr>
        </p:nvSpPr>
        <p:spPr>
          <a:xfrm>
            <a:off x="224589" y="2229854"/>
            <a:ext cx="11726779" cy="4628146"/>
          </a:xfrm>
        </p:spPr>
        <p:txBody>
          <a:bodyPr>
            <a:noAutofit/>
          </a:bodyPr>
          <a:lstStyle/>
          <a:p>
            <a:pPr algn="justLow" rtl="1"/>
            <a:r>
              <a:rPr lang="fa-IR" sz="2400" dirty="0">
                <a:latin typeface="Times New Roman" panose="02020603050405020304" pitchFamily="18" charset="0"/>
                <a:cs typeface="B Nazanin" panose="00000400000000000000" pitchFamily="2" charset="-78"/>
              </a:rPr>
              <a:t>شاخص مقالات پر استناد</a:t>
            </a:r>
            <a:r>
              <a:rPr lang="en-US" sz="2400"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a:t>
            </a:r>
            <a:r>
              <a:rPr lang="en-US" sz="2400" dirty="0">
                <a:solidFill>
                  <a:schemeClr val="accent1">
                    <a:lumMod val="60000"/>
                    <a:lumOff val="40000"/>
                  </a:schemeClr>
                </a:solidFill>
                <a:latin typeface="Times New Roman" panose="02020603050405020304" pitchFamily="18" charset="0"/>
                <a:cs typeface="B Nazanin" panose="00000400000000000000" pitchFamily="2" charset="-78"/>
              </a:rPr>
              <a:t>Highly Cited</a:t>
            </a:r>
            <a:r>
              <a:rPr lang="fa-IR" sz="2400" dirty="0">
                <a:latin typeface="Times New Roman" panose="02020603050405020304" pitchFamily="18" charset="0"/>
                <a:cs typeface="B Nazanin" panose="00000400000000000000" pitchFamily="2" charset="-78"/>
              </a:rPr>
              <a:t>): مقالاتی است که در طی دوره ده سال اخیر، بیشترین استناد را کسب کرده و جزء 1%</a:t>
            </a:r>
            <a:r>
              <a:rPr lang="en-US" sz="2400"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بالای هر حوزه موضوعی باشند. </a:t>
            </a:r>
          </a:p>
          <a:p>
            <a:pPr algn="justLow" rtl="1"/>
            <a:r>
              <a:rPr lang="fa-IR" sz="2400" dirty="0">
                <a:latin typeface="Times New Roman" panose="02020603050405020304" pitchFamily="18" charset="0"/>
                <a:cs typeface="B Nazanin" panose="00000400000000000000" pitchFamily="2" charset="-78"/>
              </a:rPr>
              <a:t>شاخص مقالات داغ (</a:t>
            </a:r>
            <a:r>
              <a:rPr lang="en-US" sz="2400" dirty="0">
                <a:solidFill>
                  <a:schemeClr val="accent1">
                    <a:lumMod val="60000"/>
                    <a:lumOff val="40000"/>
                  </a:schemeClr>
                </a:solidFill>
                <a:latin typeface="Times New Roman" panose="02020603050405020304" pitchFamily="18" charset="0"/>
                <a:cs typeface="B Nazanin" panose="00000400000000000000" pitchFamily="2" charset="-78"/>
              </a:rPr>
              <a:t>Hot Paper</a:t>
            </a:r>
            <a:r>
              <a:rPr lang="fa-IR" sz="2400" dirty="0">
                <a:latin typeface="Times New Roman" panose="02020603050405020304" pitchFamily="18" charset="0"/>
                <a:cs typeface="B Nazanin" panose="00000400000000000000" pitchFamily="2" charset="-78"/>
              </a:rPr>
              <a:t>): مقاله‌هایی که در طی دوره دو سال گذشته انتشار یافته و بیشترین استناد را به دست آورده باشند..</a:t>
            </a:r>
            <a:r>
              <a:rPr lang="fa-IR" sz="2400" dirty="0">
                <a:cs typeface="B Nazanin" panose="00000400000000000000" pitchFamily="2" charset="-78"/>
              </a:rPr>
              <a:t> ملاک محاسبه تاریخ انتشار نیست. انتشارات 2 سال اخیر در بازه 2 ماه اخیر مورد بررسی قرار می‌گیرد و انتشاراتی که در این بازه زمانی 2 ماهه بیشترین استناد را گرفته و در 0.1%  ( یک دهم درصد) مقالات دارای استناد قرار گرفته باشد. (فقط استنادات 2 ماه قبل را شمارش می‌شود نه کل 2 سال)</a:t>
            </a:r>
          </a:p>
          <a:p>
            <a:pPr algn="justLow" rtl="1"/>
            <a:r>
              <a:rPr lang="fa-IR" sz="2400" dirty="0">
                <a:latin typeface="Times New Roman" panose="02020603050405020304" pitchFamily="18" charset="0"/>
                <a:cs typeface="B Nazanin" panose="00000400000000000000" pitchFamily="2" charset="-78"/>
              </a:rPr>
              <a:t>شاخص مقالات برتر (</a:t>
            </a:r>
            <a:r>
              <a:rPr lang="en-US" sz="2400" dirty="0">
                <a:solidFill>
                  <a:schemeClr val="accent1">
                    <a:lumMod val="60000"/>
                    <a:lumOff val="40000"/>
                  </a:schemeClr>
                </a:solidFill>
                <a:latin typeface="Times New Roman" panose="02020603050405020304" pitchFamily="18" charset="0"/>
                <a:cs typeface="B Nazanin" panose="00000400000000000000" pitchFamily="2" charset="-78"/>
              </a:rPr>
              <a:t>Top Paper</a:t>
            </a:r>
            <a:r>
              <a:rPr lang="fa-IR" sz="2400" dirty="0">
                <a:latin typeface="Times New Roman" panose="02020603050405020304" pitchFamily="18" charset="0"/>
                <a:cs typeface="B Nazanin" panose="00000400000000000000" pitchFamily="2" charset="-78"/>
              </a:rPr>
              <a:t>): از مجموع دو شاخص </a:t>
            </a:r>
            <a:r>
              <a:rPr lang="en-US" sz="2400" dirty="0">
                <a:latin typeface="Times New Roman" panose="02020603050405020304" pitchFamily="18" charset="0"/>
                <a:cs typeface="B Nazanin" panose="00000400000000000000" pitchFamily="2" charset="-78"/>
              </a:rPr>
              <a:t>Highly Cited</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Hot Paper</a:t>
            </a:r>
            <a:r>
              <a:rPr lang="fa-IR" sz="2400" dirty="0">
                <a:latin typeface="Times New Roman" panose="02020603050405020304" pitchFamily="18" charset="0"/>
                <a:cs typeface="B Nazanin" panose="00000400000000000000" pitchFamily="2" charset="-78"/>
              </a:rPr>
              <a:t> این شاخص بدست می‌آید. یعنی مقالات برتر در هر حوزه موضوعی در واقع مقالاتی است که دارای بیشترین استناد بوده ودر دوماهه اخیر جز مقالات یک دهم درصد برترآن حوزه باشد. اگر یک سازمان یا نویسنده ای دارای چنین مقاله‌ای باشد، باعث افتخار بوده و رزومه تحقیقی بزرگی محسوب می‌شود و رنکینگ بالایی به سازمان، نویسنده و مجله حاوی آن مقاله و نیز کشور مربوطه تعلق می‌گیرد.</a:t>
            </a:r>
            <a:endParaRPr lang="en-US" sz="2400"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452025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FE494-9E07-456A-A20C-AAD477A1AF0D}"/>
              </a:ext>
            </a:extLst>
          </p:cNvPr>
          <p:cNvSpPr>
            <a:spLocks noGrp="1"/>
          </p:cNvSpPr>
          <p:nvPr>
            <p:ph type="title"/>
          </p:nvPr>
        </p:nvSpPr>
        <p:spPr>
          <a:xfrm>
            <a:off x="1154954" y="513348"/>
            <a:ext cx="8761413" cy="898358"/>
          </a:xfrm>
        </p:spPr>
        <p:txBody>
          <a:bodyPr/>
          <a:lstStyle/>
          <a:p>
            <a:pPr algn="r" rtl="1"/>
            <a:r>
              <a:rPr lang="fa-IR" dirty="0"/>
              <a:t>یافتن موضوعات داغ و مقالات داغ در پایگاه </a:t>
            </a:r>
            <a:r>
              <a:rPr lang="en-US" dirty="0"/>
              <a:t>ESI</a:t>
            </a:r>
          </a:p>
        </p:txBody>
      </p:sp>
      <p:pic>
        <p:nvPicPr>
          <p:cNvPr id="5" name="Content Placeholder 4">
            <a:extLst>
              <a:ext uri="{FF2B5EF4-FFF2-40B4-BE49-F238E27FC236}">
                <a16:creationId xmlns:a16="http://schemas.microsoft.com/office/drawing/2014/main" id="{1B4E8B68-719E-4E20-B920-005B15AA1AB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8569" y="1411705"/>
            <a:ext cx="9801726" cy="5393530"/>
          </a:xfrm>
        </p:spPr>
      </p:pic>
      <p:pic>
        <p:nvPicPr>
          <p:cNvPr id="7" name="Picture 6">
            <a:extLst>
              <a:ext uri="{FF2B5EF4-FFF2-40B4-BE49-F238E27FC236}">
                <a16:creationId xmlns:a16="http://schemas.microsoft.com/office/drawing/2014/main" id="{28EF7B36-E65B-48FD-B4DB-EF047A9663FC}"/>
              </a:ext>
            </a:extLst>
          </p:cNvPr>
          <p:cNvPicPr>
            <a:picLocks noChangeAspect="1"/>
          </p:cNvPicPr>
          <p:nvPr/>
        </p:nvPicPr>
        <p:blipFill rotWithShape="1">
          <a:blip r:embed="rId3">
            <a:extLst>
              <a:ext uri="{28A0092B-C50C-407E-A947-70E740481C1C}">
                <a14:useLocalDpi xmlns:a14="http://schemas.microsoft.com/office/drawing/2010/main" val="0"/>
              </a:ext>
            </a:extLst>
          </a:blip>
          <a:srcRect t="15526"/>
          <a:stretch/>
        </p:blipFill>
        <p:spPr>
          <a:xfrm>
            <a:off x="2871537" y="4470399"/>
            <a:ext cx="1332496" cy="817145"/>
          </a:xfrm>
          <a:prstGeom prst="rect">
            <a:avLst/>
          </a:prstGeom>
        </p:spPr>
      </p:pic>
    </p:spTree>
    <p:extLst>
      <p:ext uri="{BB962C8B-B14F-4D97-AF65-F5344CB8AC3E}">
        <p14:creationId xmlns:p14="http://schemas.microsoft.com/office/powerpoint/2010/main" val="2206535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080B87-301E-4DE5-9B9B-A70E4E97D5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5719" y="312936"/>
            <a:ext cx="8911988" cy="6232128"/>
          </a:xfrm>
          <a:prstGeom prst="rect">
            <a:avLst/>
          </a:prstGeom>
        </p:spPr>
      </p:pic>
    </p:spTree>
    <p:extLst>
      <p:ext uri="{BB962C8B-B14F-4D97-AF65-F5344CB8AC3E}">
        <p14:creationId xmlns:p14="http://schemas.microsoft.com/office/powerpoint/2010/main" val="4270445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BB4450-CE0A-4E9E-9699-97C43B4C8D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487" y="481012"/>
            <a:ext cx="11249025" cy="5895975"/>
          </a:xfrm>
          <a:prstGeom prst="rect">
            <a:avLst/>
          </a:prstGeom>
        </p:spPr>
      </p:pic>
    </p:spTree>
    <p:extLst>
      <p:ext uri="{BB962C8B-B14F-4D97-AF65-F5344CB8AC3E}">
        <p14:creationId xmlns:p14="http://schemas.microsoft.com/office/powerpoint/2010/main" val="16172394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op 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1839</TotalTime>
  <Words>876</Words>
  <Application>Microsoft Office PowerPoint</Application>
  <PresentationFormat>Widescreen</PresentationFormat>
  <Paragraphs>50</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B Nazanin</vt:lpstr>
      <vt:lpstr>Century Gothic</vt:lpstr>
      <vt:lpstr>Times New Roman</vt:lpstr>
      <vt:lpstr>Wingdings 3</vt:lpstr>
      <vt:lpstr>Ion Boardroom</vt:lpstr>
      <vt:lpstr>آشنایی با موضوعات داغ، مقالات داغ،Research front  و Trends</vt:lpstr>
      <vt:lpstr>PowerPoint Presentation</vt:lpstr>
      <vt:lpstr>Hot Topic &amp; Hot Paper</vt:lpstr>
      <vt:lpstr>PowerPoint Presentation</vt:lpstr>
      <vt:lpstr>PowerPoint Presentation</vt:lpstr>
      <vt:lpstr>شاخص های استنادی در پایگاه ESI</vt:lpstr>
      <vt:lpstr>یافتن موضوعات داغ و مقالات داغ در پایگاه ESI</vt:lpstr>
      <vt:lpstr>PowerPoint Presentation</vt:lpstr>
      <vt:lpstr>PowerPoint Presentation</vt:lpstr>
      <vt:lpstr>تعیین درجه کیفی مقالات در Field baseline</vt:lpstr>
      <vt:lpstr>PowerPoint Presentation</vt:lpstr>
      <vt:lpstr>تعیین حد آستانه استنادی درCitation thresholds</vt:lpstr>
      <vt:lpstr>روش‌های دیگر شناسایی موضوعات داغ پژوهشی</vt:lpstr>
      <vt:lpstr>شناسایی Hot Topic از طریق منابع خاص </vt:lpstr>
      <vt:lpstr>PowerPoint Presentation</vt:lpstr>
      <vt:lpstr>PowerPoint Presentation</vt:lpstr>
      <vt:lpstr>جبهه های تحقیق یا Research Front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 KH</dc:creator>
  <cp:lastModifiedBy>M KH</cp:lastModifiedBy>
  <cp:revision>40</cp:revision>
  <dcterms:created xsi:type="dcterms:W3CDTF">2021-10-07T13:16:09Z</dcterms:created>
  <dcterms:modified xsi:type="dcterms:W3CDTF">2021-10-12T16:46:30Z</dcterms:modified>
</cp:coreProperties>
</file>